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4" r:id="rId3"/>
    <p:sldId id="263" r:id="rId4"/>
    <p:sldId id="257" r:id="rId5"/>
    <p:sldId id="259" r:id="rId6"/>
    <p:sldId id="268" r:id="rId7"/>
    <p:sldId id="260" r:id="rId8"/>
    <p:sldId id="267" r:id="rId9"/>
    <p:sldId id="270" r:id="rId10"/>
    <p:sldId id="265" r:id="rId11"/>
    <p:sldId id="269" r:id="rId12"/>
    <p:sldId id="271" r:id="rId13"/>
    <p:sldId id="262" r:id="rId14"/>
    <p:sldId id="26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uides.library.ucsc.edu/write-a-literature-re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Mastering Literature Reviews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Writing Center/Jasmine Ochoa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literature review should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Define and clarify a problem</a:t>
            </a:r>
          </a:p>
          <a:p>
            <a:r>
              <a:rPr lang="en-US" sz="2400" dirty="0" smtClean="0"/>
              <a:t>Summarize previous investigations to inform the reader of the state of research</a:t>
            </a:r>
          </a:p>
          <a:p>
            <a:r>
              <a:rPr lang="en-US" sz="2400" dirty="0" smtClean="0"/>
              <a:t>Identify relations, contradictions, gaps, and inconsistencies in the literature</a:t>
            </a:r>
          </a:p>
          <a:p>
            <a:r>
              <a:rPr lang="en-US" sz="2400" dirty="0" smtClean="0"/>
              <a:t>Suggest the next step or steps in solving the problem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8"/>
            <a:r>
              <a:rPr lang="en-US" dirty="0" smtClean="0"/>
              <a:t>(</a:t>
            </a:r>
            <a:r>
              <a:rPr lang="en-US" i="1" dirty="0" smtClean="0"/>
              <a:t>Publication Manual of the American Psychological Association</a:t>
            </a:r>
            <a:r>
              <a:rPr lang="en-US" dirty="0" smtClean="0"/>
              <a:t>, 2010, p.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7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Inform readers of the key concepts and ideas.</a:t>
            </a:r>
          </a:p>
          <a:p>
            <a:r>
              <a:rPr lang="en-US" sz="3200" dirty="0" smtClean="0"/>
              <a:t>Bring readers up to date about the history of this topic.</a:t>
            </a:r>
          </a:p>
          <a:p>
            <a:r>
              <a:rPr lang="en-US" sz="3200" dirty="0" smtClean="0"/>
              <a:t>Narrow your focus as much as you can.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92" y="4720492"/>
            <a:ext cx="4876800" cy="23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https://www.youtube.com/watch?v=-ny_EUJXHHs</a:t>
            </a:r>
          </a:p>
        </p:txBody>
      </p:sp>
    </p:spTree>
    <p:extLst>
      <p:ext uri="{BB962C8B-B14F-4D97-AF65-F5344CB8AC3E}">
        <p14:creationId xmlns:p14="http://schemas.microsoft.com/office/powerpoint/2010/main" val="227442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*Reminders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Stay focused on your chosen topic- connect each text to that topic</a:t>
            </a:r>
          </a:p>
          <a:p>
            <a:r>
              <a:rPr lang="en-US" sz="2400" dirty="0" smtClean="0"/>
              <a:t>If you are using the review within a larger assignment be sure to have it lead into your own research</a:t>
            </a:r>
          </a:p>
          <a:p>
            <a:r>
              <a:rPr lang="en-US" sz="2400" dirty="0" smtClean="0"/>
              <a:t>It will be helpful to first choose your topic and then search for related literature</a:t>
            </a:r>
          </a:p>
          <a:p>
            <a:r>
              <a:rPr lang="en-US" sz="2400" dirty="0" smtClean="0"/>
              <a:t>After finding related literature it may be helpful to create an outline or a list of bullet points within that specific piece of literature to stay organized</a:t>
            </a:r>
            <a:endParaRPr lang="en-US" sz="2400" dirty="0"/>
          </a:p>
        </p:txBody>
      </p:sp>
      <p:pic>
        <p:nvPicPr>
          <p:cNvPr id="11" name="Picture 10" descr="Here are two quick reminders, for those of who need them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61" y="553668"/>
            <a:ext cx="934914" cy="13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articles by category.</a:t>
            </a:r>
          </a:p>
          <a:p>
            <a:r>
              <a:rPr lang="en-US" dirty="0" smtClean="0"/>
              <a:t>Find the methodological strengths and weakness of your research material.</a:t>
            </a:r>
          </a:p>
          <a:p>
            <a:r>
              <a:rPr lang="en-US" dirty="0" smtClean="0"/>
              <a:t>Report on evidence, not the author’s/authors’ assertions. (Key words: </a:t>
            </a:r>
            <a:r>
              <a:rPr lang="en-US" i="1" dirty="0" smtClean="0"/>
              <a:t>may, is thought to, could, possible, these assertions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Always strive to utilize primary sources.</a:t>
            </a:r>
          </a:p>
          <a:p>
            <a:r>
              <a:rPr lang="en-US" dirty="0" smtClean="0"/>
              <a:t>Adhere to proper style and mechanics (no slang, colloquialisms, contractions, or sexist language).</a:t>
            </a:r>
          </a:p>
          <a:p>
            <a:r>
              <a:rPr lang="en-US" dirty="0" smtClean="0"/>
              <a:t>Include topic sentences and concluding sentences.</a:t>
            </a:r>
          </a:p>
          <a:p>
            <a:r>
              <a:rPr lang="en-US" dirty="0" smtClean="0"/>
              <a:t>Don’t completely lose your voice. Make judgments about the work.</a:t>
            </a:r>
          </a:p>
          <a:p>
            <a:r>
              <a:rPr lang="en-US" b="1" dirty="0" smtClean="0"/>
              <a:t>Use direct quotes sparingly.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95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/>
              <a:t>Galvan, J. L. (2014). </a:t>
            </a:r>
            <a:r>
              <a:rPr lang="en-US" i="1" dirty="0" smtClean="0"/>
              <a:t>Writing literature reviews: A guide for students of the social and 	behavioral sciences </a:t>
            </a:r>
            <a:r>
              <a:rPr lang="en-US" dirty="0" smtClean="0"/>
              <a:t>(6</a:t>
            </a:r>
            <a:r>
              <a:rPr lang="en-US" baseline="30000" dirty="0" smtClean="0"/>
              <a:t>th</a:t>
            </a:r>
            <a:r>
              <a:rPr lang="en-US" dirty="0" smtClean="0"/>
              <a:t> ed.). Glendale, California: </a:t>
            </a:r>
            <a:r>
              <a:rPr lang="en-US" dirty="0" err="1" smtClean="0"/>
              <a:t>Pyrczak</a:t>
            </a:r>
            <a:r>
              <a:rPr lang="en-US" dirty="0" smtClean="0"/>
              <a:t> Publishing.</a:t>
            </a:r>
          </a:p>
          <a:p>
            <a:pPr marL="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/>
              <a:t>	Write a literature review. (</a:t>
            </a:r>
            <a:r>
              <a:rPr lang="en-US" dirty="0" err="1" smtClean="0"/>
              <a:t>n.d.</a:t>
            </a:r>
            <a:r>
              <a:rPr lang="en-US" dirty="0" smtClean="0"/>
              <a:t>). </a:t>
            </a:r>
            <a:r>
              <a:rPr lang="en-US" dirty="0"/>
              <a:t>Retrieved from </a:t>
            </a: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guides.library.ucsc.edu/write-a-literature-review</a:t>
            </a:r>
            <a:endParaRPr lang="en-US" dirty="0" smtClean="0"/>
          </a:p>
          <a:p>
            <a:pPr marL="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i="1" dirty="0" smtClean="0"/>
              <a:t>Publication Manual of the American Psychological Association</a:t>
            </a:r>
            <a:r>
              <a:rPr lang="en-US" dirty="0" smtClean="0"/>
              <a:t>. (2010). Washington, DC: 	American Psychological Association.</a:t>
            </a:r>
          </a:p>
          <a:p>
            <a:pPr marL="0" indent="-457200">
              <a:lnSpc>
                <a:spcPct val="2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-457200">
              <a:lnSpc>
                <a:spcPct val="2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 discussion of relevant information on a given topic that defines and clarifies the problem; shows a progression; interprets material; highlights contradictions, gaps, or inconsistencies in current research; suggests further research and investigation. </a:t>
            </a:r>
          </a:p>
        </p:txBody>
      </p:sp>
    </p:spTree>
    <p:extLst>
      <p:ext uri="{BB962C8B-B14F-4D97-AF65-F5344CB8AC3E}">
        <p14:creationId xmlns:p14="http://schemas.microsoft.com/office/powerpoint/2010/main" val="30385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Literature Review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. . 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synthesis of multiple sources</a:t>
            </a:r>
          </a:p>
          <a:p>
            <a:r>
              <a:rPr lang="en-US" dirty="0" smtClean="0"/>
              <a:t>Organized around specified topics and themes</a:t>
            </a:r>
          </a:p>
          <a:p>
            <a:r>
              <a:rPr lang="en-US" dirty="0" smtClean="0"/>
              <a:t>A text that provides current scholarship on a given topic</a:t>
            </a:r>
          </a:p>
          <a:p>
            <a:r>
              <a:rPr lang="en-US" dirty="0" smtClean="0"/>
              <a:t>A demonstration of your knowledge of the topic</a:t>
            </a:r>
          </a:p>
          <a:p>
            <a:r>
              <a:rPr lang="en-US" dirty="0" smtClean="0"/>
              <a:t>Properly cited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Is Not . . 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general summary of each source</a:t>
            </a:r>
          </a:p>
          <a:p>
            <a:r>
              <a:rPr lang="en-US" dirty="0" smtClean="0"/>
              <a:t>An annotated bibliography</a:t>
            </a:r>
          </a:p>
          <a:p>
            <a:r>
              <a:rPr lang="en-US" dirty="0" smtClean="0"/>
              <a:t>Driven by your personal opinion</a:t>
            </a:r>
          </a:p>
          <a:p>
            <a:r>
              <a:rPr lang="en-US" dirty="0" smtClean="0"/>
              <a:t>A collection of direct quotes from various texts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48" y="4648200"/>
            <a:ext cx="46318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69848" y="893926"/>
            <a:ext cx="4754880" cy="640080"/>
          </a:xfrm>
        </p:spPr>
        <p:txBody>
          <a:bodyPr/>
          <a:lstStyle/>
          <a:p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69848" y="1999440"/>
            <a:ext cx="4754880" cy="3200400"/>
          </a:xfrm>
        </p:spPr>
        <p:txBody>
          <a:bodyPr/>
          <a:lstStyle/>
          <a:p>
            <a:r>
              <a:rPr lang="en-US" dirty="0" smtClean="0"/>
              <a:t>Some summarizing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Connecting it to a main focus/subject</a:t>
            </a:r>
          </a:p>
          <a:p>
            <a:r>
              <a:rPr lang="en-US" dirty="0" smtClean="0"/>
              <a:t>How does the literature (typically more than one piece of literature) connect to your focus? How is it or is it not relevant to your focus?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373368" y="893926"/>
            <a:ext cx="4754880" cy="640080"/>
          </a:xfrm>
        </p:spPr>
        <p:txBody>
          <a:bodyPr/>
          <a:lstStyle/>
          <a:p>
            <a:r>
              <a:rPr lang="en-US" dirty="0" smtClean="0"/>
              <a:t>WITHIN ANOTHER ASSIGNMENT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73368" y="1999440"/>
            <a:ext cx="475488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summarizing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Connecting the literature to your research topic</a:t>
            </a:r>
          </a:p>
          <a:p>
            <a:r>
              <a:rPr lang="en-US" dirty="0" smtClean="0"/>
              <a:t>How does the literature fit into your research topic? How is the literature assisting your topic?</a:t>
            </a:r>
          </a:p>
          <a:p>
            <a:r>
              <a:rPr lang="en-US" dirty="0" smtClean="0"/>
              <a:t>Be sure to include a transition leading into the next section of your writing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 Style Layout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 Title Page</a:t>
            </a:r>
          </a:p>
          <a:p>
            <a:pPr marL="0" indent="0">
              <a:buNone/>
            </a:pPr>
            <a:r>
              <a:rPr lang="en-US" sz="2400" dirty="0" smtClean="0"/>
              <a:t>2. Abstract- may or may not be required depending on professor’s request (Minimum 150 words)</a:t>
            </a:r>
          </a:p>
          <a:p>
            <a:pPr marL="0" indent="0">
              <a:buNone/>
            </a:pPr>
            <a:r>
              <a:rPr lang="en-US" sz="2400" dirty="0" smtClean="0"/>
              <a:t>3. Introduction</a:t>
            </a:r>
          </a:p>
          <a:p>
            <a:pPr marL="0" indent="0">
              <a:buNone/>
            </a:pPr>
            <a:r>
              <a:rPr lang="en-US" sz="2400" dirty="0" smtClean="0"/>
              <a:t>4. Specific headings (i.e. findings, methods, specific topics within your subject area)</a:t>
            </a:r>
          </a:p>
          <a:p>
            <a:pPr marL="0" indent="0">
              <a:buNone/>
            </a:pPr>
            <a:r>
              <a:rPr lang="en-US" sz="2400" dirty="0" smtClean="0"/>
              <a:t>5. Conclusion</a:t>
            </a:r>
          </a:p>
          <a:p>
            <a:pPr marL="0" indent="0">
              <a:buNone/>
            </a:pPr>
            <a:r>
              <a:rPr lang="en-US" sz="2400" dirty="0" smtClean="0"/>
              <a:t>6. References (Always place on a separate page)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35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APA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New Roman, 12-point, double spaced.</a:t>
            </a:r>
          </a:p>
          <a:p>
            <a:r>
              <a:rPr lang="en-US" dirty="0" smtClean="0"/>
              <a:t>Do not change the margins in Word.</a:t>
            </a:r>
          </a:p>
          <a:p>
            <a:r>
              <a:rPr lang="en-US" dirty="0" smtClean="0"/>
              <a:t>The running head must match the title exactly, up to 50 characters. The words “Running head” should appear only on the cover page.</a:t>
            </a:r>
          </a:p>
          <a:p>
            <a:r>
              <a:rPr lang="en-US" b="1" dirty="0" smtClean="0"/>
              <a:t>CITE ALL INFORMATION YOUR DERIVE FROM ANOTHER SOURCE!</a:t>
            </a:r>
          </a:p>
          <a:p>
            <a:r>
              <a:rPr lang="en-US" dirty="0" smtClean="0"/>
              <a:t>Only material cited within the paper can appear on the Reference page.</a:t>
            </a:r>
          </a:p>
          <a:p>
            <a:r>
              <a:rPr lang="en-US" dirty="0" smtClean="0"/>
              <a:t>Alphabetize the Reference page. Format all references in a hanging indent.</a:t>
            </a:r>
          </a:p>
          <a:p>
            <a:r>
              <a:rPr lang="en-US" dirty="0" smtClean="0"/>
              <a:t>Stop relying on the internet; utilize journal articles and 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9848" y="648393"/>
            <a:ext cx="4754880" cy="10601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Organization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9848" y="1899687"/>
            <a:ext cx="4754880" cy="3200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Problem formulation</a:t>
            </a:r>
          </a:p>
          <a:p>
            <a:r>
              <a:rPr lang="en-US" sz="2400" dirty="0" smtClean="0"/>
              <a:t>Literature search</a:t>
            </a:r>
          </a:p>
          <a:p>
            <a:r>
              <a:rPr lang="en-US" sz="2400" dirty="0" smtClean="0"/>
              <a:t>Data evaluation</a:t>
            </a:r>
          </a:p>
          <a:p>
            <a:r>
              <a:rPr lang="en-US" sz="2400" dirty="0" smtClean="0"/>
              <a:t>Analysis and interpretation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648393"/>
            <a:ext cx="4754880" cy="10601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Purpose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1899687"/>
            <a:ext cx="4754880" cy="3200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Helps familiarize with field/topic</a:t>
            </a:r>
          </a:p>
          <a:p>
            <a:r>
              <a:rPr lang="en-US" sz="2000" dirty="0"/>
              <a:t>Exposes you to multiple studies in your field</a:t>
            </a:r>
          </a:p>
          <a:p>
            <a:pPr lvl="1"/>
            <a:r>
              <a:rPr lang="en-US" sz="2000" dirty="0"/>
              <a:t>Dissertations, textbooks, scholarly journal articles, conferences, data</a:t>
            </a:r>
          </a:p>
          <a:p>
            <a:r>
              <a:rPr lang="en-US" sz="2000" dirty="0"/>
              <a:t>Can be useful for later </a:t>
            </a:r>
            <a:r>
              <a:rPr lang="en-US" sz="2000" dirty="0" smtClean="0"/>
              <a:t>assignments</a:t>
            </a:r>
          </a:p>
          <a:p>
            <a:r>
              <a:rPr lang="en-US" sz="2000" dirty="0" smtClean="0"/>
              <a:t>Compare and contrast multiple texts in the field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Organize a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Chronological (by decade, era, etc.)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rend</a:t>
            </a:r>
          </a:p>
          <a:p>
            <a:r>
              <a:rPr lang="en-US" sz="3200" dirty="0" smtClean="0"/>
              <a:t>Theme</a:t>
            </a:r>
          </a:p>
          <a:p>
            <a:r>
              <a:rPr lang="en-US" sz="3200" dirty="0" smtClean="0"/>
              <a:t>Advancement</a:t>
            </a:r>
          </a:p>
          <a:p>
            <a:r>
              <a:rPr lang="en-US" sz="3200" dirty="0" smtClean="0"/>
              <a:t>Geography</a:t>
            </a:r>
          </a:p>
          <a:p>
            <a:r>
              <a:rPr lang="en-US" sz="3200" dirty="0" smtClean="0"/>
              <a:t>Methodological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2" y="3688863"/>
            <a:ext cx="4103076" cy="28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Collect articles from databases. (Don’t neglect books!)</a:t>
            </a:r>
          </a:p>
          <a:p>
            <a:r>
              <a:rPr lang="en-US" sz="2800" dirty="0" smtClean="0"/>
              <a:t>Analyze each source. Skim their abstracts and other major sections.</a:t>
            </a:r>
          </a:p>
          <a:p>
            <a:r>
              <a:rPr lang="en-US" sz="2800" dirty="0" smtClean="0"/>
              <a:t>Take notes. Locate the author’s/authors’ main idea.</a:t>
            </a:r>
          </a:p>
          <a:p>
            <a:r>
              <a:rPr lang="en-US" sz="2800" dirty="0" smtClean="0"/>
              <a:t>Arrange the sources into their proper order based on your outline.</a:t>
            </a:r>
          </a:p>
          <a:p>
            <a:r>
              <a:rPr lang="en-US" sz="2800" dirty="0" smtClean="0"/>
              <a:t>Provide transitions between each section.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737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475</TotalTime>
  <Words>761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Garamond</vt:lpstr>
      <vt:lpstr>Savon</vt:lpstr>
      <vt:lpstr>Mastering Literature Reviews</vt:lpstr>
      <vt:lpstr>Literature Review</vt:lpstr>
      <vt:lpstr>A Literature Review </vt:lpstr>
      <vt:lpstr>PowerPoint Presentation</vt:lpstr>
      <vt:lpstr>APA Style Layout</vt:lpstr>
      <vt:lpstr>Other APA Tips</vt:lpstr>
      <vt:lpstr>PowerPoint Presentation</vt:lpstr>
      <vt:lpstr>Ways to Organize a Literature Review</vt:lpstr>
      <vt:lpstr>Process</vt:lpstr>
      <vt:lpstr>A literature review should</vt:lpstr>
      <vt:lpstr>PowerPoint Presentation</vt:lpstr>
      <vt:lpstr>Video</vt:lpstr>
      <vt:lpstr>*Reminders </vt:lpstr>
      <vt:lpstr>More Reminders</vt:lpstr>
      <vt:lpstr>References</vt:lpstr>
    </vt:vector>
  </TitlesOfParts>
  <Company>Governors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Literature Reviews</dc:title>
  <dc:creator>Ochoa, Jasmine (Student)</dc:creator>
  <cp:lastModifiedBy>Wolske, Janet</cp:lastModifiedBy>
  <cp:revision>38</cp:revision>
  <dcterms:created xsi:type="dcterms:W3CDTF">2017-06-06T19:06:40Z</dcterms:created>
  <dcterms:modified xsi:type="dcterms:W3CDTF">2020-03-16T21:51:24Z</dcterms:modified>
</cp:coreProperties>
</file>