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1F1F2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67779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HIGHER</a:t>
            </a:r>
            <a:r>
              <a:rPr spc="-30" dirty="0"/>
              <a:t> </a:t>
            </a:r>
            <a:r>
              <a:rPr spc="-10" dirty="0"/>
              <a:t>EDUCATION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6985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20" dirty="0"/>
              <a:t>‹#›</a:t>
            </a:fld>
            <a:endParaRPr spc="2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37160"/>
            <a:ext cx="8516620" cy="457200"/>
          </a:xfrm>
          <a:custGeom>
            <a:avLst/>
            <a:gdLst/>
            <a:ahLst/>
            <a:cxnLst/>
            <a:rect l="l" t="t" r="r" b="b"/>
            <a:pathLst>
              <a:path w="8516620" h="457200">
                <a:moveTo>
                  <a:pt x="8516112" y="0"/>
                </a:moveTo>
                <a:lnTo>
                  <a:pt x="0" y="0"/>
                </a:lnTo>
                <a:lnTo>
                  <a:pt x="0" y="457200"/>
                </a:lnTo>
                <a:lnTo>
                  <a:pt x="8516112" y="457200"/>
                </a:lnTo>
                <a:lnTo>
                  <a:pt x="8516112" y="0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1F1F2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67779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HIGHER</a:t>
            </a:r>
            <a:r>
              <a:rPr spc="-30" dirty="0"/>
              <a:t> </a:t>
            </a:r>
            <a:r>
              <a:rPr spc="-10" dirty="0"/>
              <a:t>EDUCATION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6985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20" dirty="0"/>
              <a:t>‹#›</a:t>
            </a:fld>
            <a:endParaRPr spc="2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0" y="0"/>
            <a:ext cx="4572000" cy="6858000"/>
          </a:xfrm>
          <a:custGeom>
            <a:avLst/>
            <a:gdLst/>
            <a:ahLst/>
            <a:cxnLst/>
            <a:rect l="l" t="t" r="r" b="b"/>
            <a:pathLst>
              <a:path w="4572000" h="6858000">
                <a:moveTo>
                  <a:pt x="4572000" y="0"/>
                </a:moveTo>
                <a:lnTo>
                  <a:pt x="0" y="0"/>
                </a:lnTo>
                <a:lnTo>
                  <a:pt x="0" y="6858000"/>
                </a:lnTo>
                <a:lnTo>
                  <a:pt x="4572000" y="6858000"/>
                </a:lnTo>
                <a:lnTo>
                  <a:pt x="4572000" y="0"/>
                </a:lnTo>
                <a:close/>
              </a:path>
            </a:pathLst>
          </a:custGeom>
          <a:solidFill>
            <a:srgbClr val="D3E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516111" y="6240779"/>
            <a:ext cx="346075" cy="617220"/>
          </a:xfrm>
          <a:custGeom>
            <a:avLst/>
            <a:gdLst/>
            <a:ahLst/>
            <a:cxnLst/>
            <a:rect l="l" t="t" r="r" b="b"/>
            <a:pathLst>
              <a:path w="346075" h="617220">
                <a:moveTo>
                  <a:pt x="345948" y="0"/>
                </a:moveTo>
                <a:lnTo>
                  <a:pt x="0" y="0"/>
                </a:lnTo>
                <a:lnTo>
                  <a:pt x="0" y="617220"/>
                </a:lnTo>
                <a:lnTo>
                  <a:pt x="345948" y="617220"/>
                </a:lnTo>
                <a:lnTo>
                  <a:pt x="345948" y="0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68095" y="6240779"/>
            <a:ext cx="0" cy="499109"/>
          </a:xfrm>
          <a:custGeom>
            <a:avLst/>
            <a:gdLst/>
            <a:ahLst/>
            <a:cxnLst/>
            <a:rect l="l" t="t" r="r" b="b"/>
            <a:pathLst>
              <a:path h="499109">
                <a:moveTo>
                  <a:pt x="0" y="0"/>
                </a:moveTo>
                <a:lnTo>
                  <a:pt x="0" y="498574"/>
                </a:lnTo>
              </a:path>
            </a:pathLst>
          </a:custGeom>
          <a:ln w="9525">
            <a:solidFill>
              <a:srgbClr val="767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7452" y="6265164"/>
            <a:ext cx="478536" cy="41910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0" y="137160"/>
            <a:ext cx="8516620" cy="457200"/>
          </a:xfrm>
          <a:custGeom>
            <a:avLst/>
            <a:gdLst/>
            <a:ahLst/>
            <a:cxnLst/>
            <a:rect l="l" t="t" r="r" b="b"/>
            <a:pathLst>
              <a:path w="8516620" h="457200">
                <a:moveTo>
                  <a:pt x="8516112" y="0"/>
                </a:moveTo>
                <a:lnTo>
                  <a:pt x="0" y="0"/>
                </a:lnTo>
                <a:lnTo>
                  <a:pt x="0" y="457200"/>
                </a:lnTo>
                <a:lnTo>
                  <a:pt x="8516112" y="457200"/>
                </a:lnTo>
                <a:lnTo>
                  <a:pt x="8516112" y="0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67779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HIGHER</a:t>
            </a:r>
            <a:r>
              <a:rPr spc="-30" dirty="0"/>
              <a:t> </a:t>
            </a:r>
            <a:r>
              <a:rPr spc="-10" dirty="0"/>
              <a:t>EDUCATION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6985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20" dirty="0"/>
              <a:t>‹#›</a:t>
            </a:fld>
            <a:endParaRPr spc="2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67779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HIGHER</a:t>
            </a:r>
            <a:r>
              <a:rPr spc="-30" dirty="0"/>
              <a:t> </a:t>
            </a:r>
            <a:r>
              <a:rPr spc="-10" dirty="0"/>
              <a:t>EDUCATION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6985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20" dirty="0"/>
              <a:t>‹#›</a:t>
            </a:fld>
            <a:endParaRPr spc="2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67779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HIGHER</a:t>
            </a:r>
            <a:r>
              <a:rPr spc="-30" dirty="0"/>
              <a:t> </a:t>
            </a:r>
            <a:r>
              <a:rPr spc="-10" dirty="0"/>
              <a:t>EDUCATION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6985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20" dirty="0"/>
              <a:t>‹#›</a:t>
            </a:fld>
            <a:endParaRPr spc="2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1620" y="148590"/>
            <a:ext cx="7849234" cy="4213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0408" y="1791081"/>
            <a:ext cx="3957320" cy="2282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1F1F2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75791" y="6408483"/>
            <a:ext cx="1149350" cy="1625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767779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HIGHER</a:t>
            </a:r>
            <a:r>
              <a:rPr spc="-30" dirty="0"/>
              <a:t> </a:t>
            </a:r>
            <a:r>
              <a:rPr spc="-10" dirty="0"/>
              <a:t>EDUCATION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81390" y="6410807"/>
            <a:ext cx="232409" cy="2514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6985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20" dirty="0"/>
              <a:t>‹#›</a:t>
            </a:fld>
            <a:endParaRPr spc="2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nces.ed.gov/ipeds/cipcode/resources.aspx?y=55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psnack.com/78E6BDAA9F7/governors-state-university-annual-report-fiscal-year-2022/full-view.html" TargetMode="External"/><Relationship Id="rId2" Type="http://schemas.openxmlformats.org/officeDocument/2006/relationships/hyperlink" Target="https://www.bls.gov/emp/tables/unemployment-earnings-education.htm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data.census.gov/table?q=S1501%3A%2BEDUCATIONAL%2BATTAINMENT&amp;g=040XX00US17&amp;tid=ACSST1Y2021.S1501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hanoverresearch.com/" TargetMode="External"/><Relationship Id="rId5" Type="http://schemas.openxmlformats.org/officeDocument/2006/relationships/hyperlink" Target="mailto:erenne@hanoverresearch.com" TargetMode="Externa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3.xml"/><Relationship Id="rId7" Type="http://schemas.openxmlformats.org/officeDocument/2006/relationships/slide" Target="slide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3999" cy="685799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5049520" cy="6858000"/>
            </a:xfrm>
            <a:custGeom>
              <a:avLst/>
              <a:gdLst/>
              <a:ahLst/>
              <a:cxnLst/>
              <a:rect l="l" t="t" r="r" b="b"/>
              <a:pathLst>
                <a:path w="5049520" h="6858000">
                  <a:moveTo>
                    <a:pt x="5049012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049012" y="6858000"/>
                  </a:lnTo>
                  <a:lnTo>
                    <a:pt x="5049012" y="0"/>
                  </a:lnTo>
                  <a:close/>
                </a:path>
              </a:pathLst>
            </a:custGeom>
            <a:solidFill>
              <a:srgbClr val="00584E">
                <a:alpha val="7294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6136" y="301752"/>
              <a:ext cx="1461515" cy="17388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404266" y="5088228"/>
            <a:ext cx="4083050" cy="1434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0000"/>
              </a:lnSpc>
              <a:spcBef>
                <a:spcPts val="105"/>
              </a:spcBef>
            </a:pP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sz="1200" spc="60" dirty="0">
                <a:solidFill>
                  <a:srgbClr val="FFFFFF"/>
                </a:solidFill>
                <a:latin typeface="Tahoma"/>
                <a:cs typeface="Tahoma"/>
              </a:rPr>
              <a:t> 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1200" spc="70" dirty="0">
                <a:solidFill>
                  <a:srgbClr val="FFFFFF"/>
                </a:solidFill>
                <a:latin typeface="Tahoma"/>
                <a:cs typeface="Tahoma"/>
              </a:rPr>
              <a:t> 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following</a:t>
            </a:r>
            <a:r>
              <a:rPr sz="1200" spc="85" dirty="0">
                <a:solidFill>
                  <a:srgbClr val="FFFFFF"/>
                </a:solidFill>
                <a:latin typeface="Tahoma"/>
                <a:cs typeface="Tahoma"/>
              </a:rPr>
              <a:t> 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report,</a:t>
            </a:r>
            <a:r>
              <a:rPr sz="1200" spc="80" dirty="0">
                <a:solidFill>
                  <a:srgbClr val="FFFFFF"/>
                </a:solidFill>
                <a:latin typeface="Tahoma"/>
                <a:cs typeface="Tahoma"/>
              </a:rPr>
              <a:t>  </a:t>
            </a:r>
            <a:r>
              <a:rPr sz="1200" spc="50" dirty="0">
                <a:solidFill>
                  <a:srgbClr val="FFFFFF"/>
                </a:solidFill>
                <a:latin typeface="Tahoma"/>
                <a:cs typeface="Tahoma"/>
              </a:rPr>
              <a:t>Hanover</a:t>
            </a:r>
            <a:r>
              <a:rPr sz="1200" spc="75" dirty="0">
                <a:solidFill>
                  <a:srgbClr val="FFFFFF"/>
                </a:solidFill>
                <a:latin typeface="Tahoma"/>
                <a:cs typeface="Tahoma"/>
              </a:rPr>
              <a:t> 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Research</a:t>
            </a:r>
            <a:r>
              <a:rPr sz="1200" spc="70" dirty="0">
                <a:solidFill>
                  <a:srgbClr val="FFFFFF"/>
                </a:solidFill>
                <a:latin typeface="Tahoma"/>
                <a:cs typeface="Tahoma"/>
              </a:rPr>
              <a:t>  </a:t>
            </a:r>
            <a:r>
              <a:rPr sz="1200" spc="-10" dirty="0">
                <a:solidFill>
                  <a:srgbClr val="FFFFFF"/>
                </a:solidFill>
                <a:latin typeface="Tahoma"/>
                <a:cs typeface="Tahoma"/>
              </a:rPr>
              <a:t>(Hanover)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analyzes</a:t>
            </a:r>
            <a:r>
              <a:rPr sz="1200" spc="2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1200" spc="2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economic</a:t>
            </a:r>
            <a:r>
              <a:rPr sz="1200" spc="2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spc="50" dirty="0">
                <a:solidFill>
                  <a:srgbClr val="FFFFFF"/>
                </a:solidFill>
                <a:latin typeface="Tahoma"/>
                <a:cs typeface="Tahoma"/>
              </a:rPr>
              <a:t>contribution</a:t>
            </a:r>
            <a:r>
              <a:rPr sz="1200" spc="25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1200" spc="2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spc="50" dirty="0">
                <a:solidFill>
                  <a:srgbClr val="FFFFFF"/>
                </a:solidFill>
                <a:latin typeface="Tahoma"/>
                <a:cs typeface="Tahoma"/>
              </a:rPr>
              <a:t>Governors</a:t>
            </a:r>
            <a:r>
              <a:rPr sz="1200" spc="25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ahoma"/>
                <a:cs typeface="Tahoma"/>
              </a:rPr>
              <a:t>State </a:t>
            </a:r>
            <a:r>
              <a:rPr sz="1200" spc="55" dirty="0">
                <a:solidFill>
                  <a:srgbClr val="FFFFFF"/>
                </a:solidFill>
                <a:latin typeface="Tahoma"/>
                <a:cs typeface="Tahoma"/>
              </a:rPr>
              <a:t>University</a:t>
            </a:r>
            <a:r>
              <a:rPr sz="1200" spc="120" dirty="0">
                <a:solidFill>
                  <a:srgbClr val="FFFFFF"/>
                </a:solidFill>
                <a:latin typeface="Tahoma"/>
                <a:cs typeface="Tahoma"/>
              </a:rPr>
              <a:t> 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1200" spc="114" dirty="0">
                <a:solidFill>
                  <a:srgbClr val="FFFFFF"/>
                </a:solidFill>
                <a:latin typeface="Tahoma"/>
                <a:cs typeface="Tahoma"/>
              </a:rPr>
              <a:t>  </a:t>
            </a:r>
            <a:r>
              <a:rPr sz="1200" spc="50" dirty="0">
                <a:solidFill>
                  <a:srgbClr val="FFFFFF"/>
                </a:solidFill>
                <a:latin typeface="Tahoma"/>
                <a:cs typeface="Tahoma"/>
              </a:rPr>
              <a:t>its</a:t>
            </a:r>
            <a:r>
              <a:rPr sz="1200" spc="114" dirty="0">
                <a:solidFill>
                  <a:srgbClr val="FFFFFF"/>
                </a:solidFill>
                <a:latin typeface="Tahoma"/>
                <a:cs typeface="Tahoma"/>
              </a:rPr>
              <a:t> 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local</a:t>
            </a:r>
            <a:r>
              <a:rPr sz="1200" spc="120" dirty="0">
                <a:solidFill>
                  <a:srgbClr val="FFFFFF"/>
                </a:solidFill>
                <a:latin typeface="Tahoma"/>
                <a:cs typeface="Tahoma"/>
              </a:rPr>
              <a:t> 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economy</a:t>
            </a:r>
            <a:r>
              <a:rPr sz="1200" spc="114" dirty="0">
                <a:solidFill>
                  <a:srgbClr val="FFFFFF"/>
                </a:solidFill>
                <a:latin typeface="Tahoma"/>
                <a:cs typeface="Tahoma"/>
              </a:rPr>
              <a:t> 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1200" spc="114" dirty="0">
                <a:solidFill>
                  <a:srgbClr val="FFFFFF"/>
                </a:solidFill>
                <a:latin typeface="Tahoma"/>
                <a:cs typeface="Tahoma"/>
              </a:rPr>
              <a:t>  </a:t>
            </a:r>
            <a:r>
              <a:rPr sz="1200" spc="50" dirty="0">
                <a:solidFill>
                  <a:srgbClr val="FFFFFF"/>
                </a:solidFill>
                <a:latin typeface="Tahoma"/>
                <a:cs typeface="Tahoma"/>
              </a:rPr>
              <a:t>Will,</a:t>
            </a:r>
            <a:r>
              <a:rPr sz="1200" spc="110" dirty="0">
                <a:solidFill>
                  <a:srgbClr val="FFFFFF"/>
                </a:solidFill>
                <a:latin typeface="Tahoma"/>
                <a:cs typeface="Tahoma"/>
              </a:rPr>
              <a:t> 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Cook,</a:t>
            </a:r>
            <a:r>
              <a:rPr sz="1200" spc="125" dirty="0">
                <a:solidFill>
                  <a:srgbClr val="FFFFFF"/>
                </a:solidFill>
                <a:latin typeface="Tahoma"/>
                <a:cs typeface="Tahoma"/>
              </a:rPr>
              <a:t>  </a:t>
            </a:r>
            <a:r>
              <a:rPr sz="1200" spc="-25" dirty="0">
                <a:solidFill>
                  <a:srgbClr val="FFFFFF"/>
                </a:solidFill>
                <a:latin typeface="Tahoma"/>
                <a:cs typeface="Tahoma"/>
              </a:rPr>
              <a:t>and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Kankakee</a:t>
            </a:r>
            <a:r>
              <a:rPr sz="1200" spc="3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counties</a:t>
            </a:r>
            <a:r>
              <a:rPr sz="1200" spc="3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sz="1200" spc="3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1200" spc="3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r>
              <a:rPr sz="1200" spc="3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1200" spc="3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Illinois.</a:t>
            </a:r>
            <a:r>
              <a:rPr sz="1200" spc="3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1200" spc="3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ahoma"/>
                <a:cs typeface="Tahoma"/>
              </a:rPr>
              <a:t>analysis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employs</a:t>
            </a:r>
            <a:r>
              <a:rPr sz="1200" spc="3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200" spc="3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regional</a:t>
            </a:r>
            <a:r>
              <a:rPr sz="1200" spc="3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input-output</a:t>
            </a:r>
            <a:r>
              <a:rPr sz="1200" spc="3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model</a:t>
            </a:r>
            <a:r>
              <a:rPr sz="1200" spc="3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1200" spc="3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estimate</a:t>
            </a:r>
            <a:r>
              <a:rPr sz="1200" spc="3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direct,</a:t>
            </a:r>
            <a:r>
              <a:rPr sz="1200" spc="2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indirect,</a:t>
            </a:r>
            <a:r>
              <a:rPr sz="1200" spc="3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1200" spc="3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induced</a:t>
            </a:r>
            <a:r>
              <a:rPr sz="1200" spc="3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impact</a:t>
            </a:r>
            <a:r>
              <a:rPr sz="1200" spc="2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1200" spc="2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spc="50" dirty="0">
                <a:solidFill>
                  <a:srgbClr val="FFFFFF"/>
                </a:solidFill>
                <a:latin typeface="Tahoma"/>
                <a:cs typeface="Tahoma"/>
              </a:rPr>
              <a:t>Governors</a:t>
            </a:r>
            <a:r>
              <a:rPr sz="1200" spc="3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ahoma"/>
                <a:cs typeface="Tahoma"/>
              </a:rPr>
              <a:t>State </a:t>
            </a:r>
            <a:r>
              <a:rPr sz="1200" spc="45" dirty="0">
                <a:solidFill>
                  <a:srgbClr val="FFFFFF"/>
                </a:solidFill>
                <a:latin typeface="Tahoma"/>
                <a:cs typeface="Tahoma"/>
              </a:rPr>
              <a:t>University’s</a:t>
            </a:r>
            <a:r>
              <a:rPr sz="1200" spc="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spc="10" dirty="0">
                <a:solidFill>
                  <a:srgbClr val="FFFFFF"/>
                </a:solidFill>
                <a:latin typeface="Tahoma"/>
                <a:cs typeface="Tahoma"/>
              </a:rPr>
              <a:t>operations</a:t>
            </a:r>
            <a:r>
              <a:rPr sz="1200" spc="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spc="10" dirty="0">
                <a:solidFill>
                  <a:srgbClr val="FFFFFF"/>
                </a:solidFill>
                <a:latin typeface="Tahoma"/>
                <a:cs typeface="Tahoma"/>
              </a:rPr>
              <a:t>on</a:t>
            </a:r>
            <a:r>
              <a:rPr sz="1200" spc="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spc="1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1200" spc="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spc="10" dirty="0">
                <a:solidFill>
                  <a:srgbClr val="FFFFFF"/>
                </a:solidFill>
                <a:latin typeface="Tahoma"/>
                <a:cs typeface="Tahoma"/>
              </a:rPr>
              <a:t>local</a:t>
            </a:r>
            <a:r>
              <a:rPr sz="1200" spc="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ahoma"/>
                <a:cs typeface="Tahoma"/>
              </a:rPr>
              <a:t>economy.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04266" y="2358898"/>
            <a:ext cx="309562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z="3200" spc="-275" dirty="0"/>
              <a:t>ECONOMIC</a:t>
            </a:r>
            <a:r>
              <a:rPr sz="3200" spc="-180" dirty="0"/>
              <a:t> </a:t>
            </a:r>
            <a:r>
              <a:rPr sz="3200" spc="-204" dirty="0"/>
              <a:t>IMPACT </a:t>
            </a:r>
            <a:r>
              <a:rPr sz="3200" spc="-105" dirty="0"/>
              <a:t>ANALYSIS</a:t>
            </a:r>
            <a:endParaRPr sz="3200"/>
          </a:p>
        </p:txBody>
      </p:sp>
      <p:sp>
        <p:nvSpPr>
          <p:cNvPr id="8" name="object 8"/>
          <p:cNvSpPr txBox="1"/>
          <p:nvPr/>
        </p:nvSpPr>
        <p:spPr>
          <a:xfrm>
            <a:off x="404266" y="3358108"/>
            <a:ext cx="3310254" cy="115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Prepared</a:t>
            </a:r>
            <a:r>
              <a:rPr sz="20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for</a:t>
            </a:r>
            <a:r>
              <a:rPr sz="20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Governors</a:t>
            </a:r>
            <a:r>
              <a:rPr sz="20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ahoma"/>
                <a:cs typeface="Tahoma"/>
              </a:rPr>
              <a:t>State </a:t>
            </a:r>
            <a:r>
              <a:rPr sz="2000" spc="-10" dirty="0">
                <a:solidFill>
                  <a:srgbClr val="FFFFFF"/>
                </a:solidFill>
                <a:latin typeface="Tahoma"/>
                <a:cs typeface="Tahoma"/>
              </a:rPr>
              <a:t>University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August</a:t>
            </a:r>
            <a:r>
              <a:rPr sz="2000" spc="-1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45" dirty="0">
                <a:solidFill>
                  <a:srgbClr val="FFFFFF"/>
                </a:solidFill>
                <a:latin typeface="Tahoma"/>
                <a:cs typeface="Tahoma"/>
              </a:rPr>
              <a:t>2023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15" dirty="0"/>
              <a:t>CONTRIBUTION</a:t>
            </a:r>
            <a:r>
              <a:rPr spc="-110" dirty="0"/>
              <a:t> </a:t>
            </a:r>
            <a:r>
              <a:rPr spc="-365" dirty="0"/>
              <a:t>TO</a:t>
            </a:r>
            <a:r>
              <a:rPr spc="-75" dirty="0"/>
              <a:t> </a:t>
            </a:r>
            <a:r>
              <a:rPr spc="-260" dirty="0"/>
              <a:t>LOCAL</a:t>
            </a:r>
            <a:r>
              <a:rPr spc="-100" dirty="0"/>
              <a:t> </a:t>
            </a:r>
            <a:r>
              <a:rPr spc="-140" dirty="0"/>
              <a:t>HIGH-</a:t>
            </a:r>
            <a:r>
              <a:rPr spc="-229" dirty="0"/>
              <a:t>DEMAND</a:t>
            </a:r>
            <a:r>
              <a:rPr spc="-95" dirty="0"/>
              <a:t> </a:t>
            </a:r>
            <a:r>
              <a:rPr spc="-140" dirty="0"/>
              <a:t>FIELDS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078980" y="1874520"/>
            <a:ext cx="1870710" cy="4198620"/>
            <a:chOff x="7078980" y="1874520"/>
            <a:chExt cx="1870710" cy="4198620"/>
          </a:xfrm>
        </p:grpSpPr>
        <p:sp>
          <p:nvSpPr>
            <p:cNvPr id="4" name="object 4"/>
            <p:cNvSpPr/>
            <p:nvPr/>
          </p:nvSpPr>
          <p:spPr>
            <a:xfrm>
              <a:off x="7851648" y="2849892"/>
              <a:ext cx="1092835" cy="3088005"/>
            </a:xfrm>
            <a:custGeom>
              <a:avLst/>
              <a:gdLst/>
              <a:ahLst/>
              <a:cxnLst/>
              <a:rect l="l" t="t" r="r" b="b"/>
              <a:pathLst>
                <a:path w="1092834" h="3088004">
                  <a:moveTo>
                    <a:pt x="1092708" y="2939783"/>
                  </a:moveTo>
                  <a:lnTo>
                    <a:pt x="708660" y="2939783"/>
                  </a:lnTo>
                  <a:lnTo>
                    <a:pt x="708660" y="3087611"/>
                  </a:lnTo>
                  <a:lnTo>
                    <a:pt x="1092708" y="3087611"/>
                  </a:lnTo>
                  <a:lnTo>
                    <a:pt x="1092708" y="2939783"/>
                  </a:lnTo>
                  <a:close/>
                </a:path>
                <a:path w="1092834" h="3088004">
                  <a:moveTo>
                    <a:pt x="1092708" y="419100"/>
                  </a:moveTo>
                  <a:lnTo>
                    <a:pt x="272796" y="419100"/>
                  </a:lnTo>
                  <a:lnTo>
                    <a:pt x="272796" y="568439"/>
                  </a:lnTo>
                  <a:lnTo>
                    <a:pt x="1092708" y="568439"/>
                  </a:lnTo>
                  <a:lnTo>
                    <a:pt x="1092708" y="419100"/>
                  </a:lnTo>
                  <a:close/>
                </a:path>
                <a:path w="1092834" h="3088004">
                  <a:moveTo>
                    <a:pt x="1092708" y="0"/>
                  </a:moveTo>
                  <a:lnTo>
                    <a:pt x="0" y="0"/>
                  </a:lnTo>
                  <a:lnTo>
                    <a:pt x="0" y="149339"/>
                  </a:lnTo>
                  <a:lnTo>
                    <a:pt x="1092708" y="149339"/>
                  </a:lnTo>
                  <a:lnTo>
                    <a:pt x="1092708" y="0"/>
                  </a:lnTo>
                  <a:close/>
                </a:path>
              </a:pathLst>
            </a:custGeom>
            <a:solidFill>
              <a:srgbClr val="0058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078980" y="2010155"/>
              <a:ext cx="1865630" cy="3508375"/>
            </a:xfrm>
            <a:custGeom>
              <a:avLst/>
              <a:gdLst/>
              <a:ahLst/>
              <a:cxnLst/>
              <a:rect l="l" t="t" r="r" b="b"/>
              <a:pathLst>
                <a:path w="1865629" h="3508375">
                  <a:moveTo>
                    <a:pt x="1865376" y="3358896"/>
                  </a:moveTo>
                  <a:lnTo>
                    <a:pt x="1441704" y="3358896"/>
                  </a:lnTo>
                  <a:lnTo>
                    <a:pt x="1441704" y="3508248"/>
                  </a:lnTo>
                  <a:lnTo>
                    <a:pt x="1865376" y="3508248"/>
                  </a:lnTo>
                  <a:lnTo>
                    <a:pt x="1865376" y="3358896"/>
                  </a:lnTo>
                  <a:close/>
                </a:path>
                <a:path w="1865629" h="3508375">
                  <a:moveTo>
                    <a:pt x="1865376" y="2939796"/>
                  </a:moveTo>
                  <a:lnTo>
                    <a:pt x="1359408" y="2939796"/>
                  </a:lnTo>
                  <a:lnTo>
                    <a:pt x="1359408" y="3087624"/>
                  </a:lnTo>
                  <a:lnTo>
                    <a:pt x="1865376" y="3087624"/>
                  </a:lnTo>
                  <a:lnTo>
                    <a:pt x="1865376" y="2939796"/>
                  </a:lnTo>
                  <a:close/>
                </a:path>
                <a:path w="1865629" h="3508375">
                  <a:moveTo>
                    <a:pt x="1865376" y="2519172"/>
                  </a:moveTo>
                  <a:lnTo>
                    <a:pt x="1231392" y="2519172"/>
                  </a:lnTo>
                  <a:lnTo>
                    <a:pt x="1231392" y="2668524"/>
                  </a:lnTo>
                  <a:lnTo>
                    <a:pt x="1865376" y="2668524"/>
                  </a:lnTo>
                  <a:lnTo>
                    <a:pt x="1865376" y="2519172"/>
                  </a:lnTo>
                  <a:close/>
                </a:path>
                <a:path w="1865629" h="3508375">
                  <a:moveTo>
                    <a:pt x="1865376" y="2100072"/>
                  </a:moveTo>
                  <a:lnTo>
                    <a:pt x="1185672" y="2100072"/>
                  </a:lnTo>
                  <a:lnTo>
                    <a:pt x="1185672" y="2247900"/>
                  </a:lnTo>
                  <a:lnTo>
                    <a:pt x="1865376" y="2247900"/>
                  </a:lnTo>
                  <a:lnTo>
                    <a:pt x="1865376" y="2100072"/>
                  </a:lnTo>
                  <a:close/>
                </a:path>
                <a:path w="1865629" h="3508375">
                  <a:moveTo>
                    <a:pt x="1865376" y="1679448"/>
                  </a:moveTo>
                  <a:lnTo>
                    <a:pt x="1103376" y="1679448"/>
                  </a:lnTo>
                  <a:lnTo>
                    <a:pt x="1103376" y="1828800"/>
                  </a:lnTo>
                  <a:lnTo>
                    <a:pt x="1865376" y="1828800"/>
                  </a:lnTo>
                  <a:lnTo>
                    <a:pt x="1865376" y="1679448"/>
                  </a:lnTo>
                  <a:close/>
                </a:path>
                <a:path w="1865629" h="3508375">
                  <a:moveTo>
                    <a:pt x="1865376" y="419100"/>
                  </a:moveTo>
                  <a:lnTo>
                    <a:pt x="86868" y="419100"/>
                  </a:lnTo>
                  <a:lnTo>
                    <a:pt x="86868" y="568452"/>
                  </a:lnTo>
                  <a:lnTo>
                    <a:pt x="1865376" y="568452"/>
                  </a:lnTo>
                  <a:lnTo>
                    <a:pt x="1865376" y="419100"/>
                  </a:lnTo>
                  <a:close/>
                </a:path>
                <a:path w="1865629" h="3508375">
                  <a:moveTo>
                    <a:pt x="1865376" y="0"/>
                  </a:moveTo>
                  <a:lnTo>
                    <a:pt x="0" y="0"/>
                  </a:lnTo>
                  <a:lnTo>
                    <a:pt x="0" y="147828"/>
                  </a:lnTo>
                  <a:lnTo>
                    <a:pt x="1865376" y="147828"/>
                  </a:lnTo>
                  <a:lnTo>
                    <a:pt x="1865376" y="0"/>
                  </a:lnTo>
                  <a:close/>
                </a:path>
              </a:pathLst>
            </a:custGeom>
            <a:solidFill>
              <a:srgbClr val="FD4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944356" y="1874520"/>
              <a:ext cx="0" cy="4198620"/>
            </a:xfrm>
            <a:custGeom>
              <a:avLst/>
              <a:gdLst/>
              <a:ahLst/>
              <a:cxnLst/>
              <a:rect l="l" t="t" r="r" b="b"/>
              <a:pathLst>
                <a:path h="4198620">
                  <a:moveTo>
                    <a:pt x="0" y="419862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DDDE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8298306" y="5782157"/>
            <a:ext cx="2006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75" dirty="0">
                <a:solidFill>
                  <a:srgbClr val="54575A"/>
                </a:solidFill>
                <a:latin typeface="Tahoma"/>
                <a:cs typeface="Tahoma"/>
              </a:rPr>
              <a:t>-</a:t>
            </a:r>
            <a:r>
              <a:rPr sz="900" b="1" spc="-25" dirty="0">
                <a:solidFill>
                  <a:srgbClr val="54575A"/>
                </a:solidFill>
                <a:latin typeface="Tahoma"/>
                <a:cs typeface="Tahoma"/>
              </a:rPr>
              <a:t>66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HIGHER</a:t>
            </a:r>
            <a:r>
              <a:rPr spc="-30" dirty="0"/>
              <a:t> </a:t>
            </a:r>
            <a:r>
              <a:rPr spc="-10" dirty="0"/>
              <a:t>EDUCATION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8" name="object 8"/>
          <p:cNvSpPr txBox="1"/>
          <p:nvPr/>
        </p:nvSpPr>
        <p:spPr>
          <a:xfrm>
            <a:off x="8257413" y="5362194"/>
            <a:ext cx="2006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75" dirty="0">
                <a:solidFill>
                  <a:srgbClr val="54575A"/>
                </a:solidFill>
                <a:latin typeface="Tahoma"/>
                <a:cs typeface="Tahoma"/>
              </a:rPr>
              <a:t>-</a:t>
            </a:r>
            <a:r>
              <a:rPr sz="900" b="1" spc="-25" dirty="0">
                <a:solidFill>
                  <a:srgbClr val="54575A"/>
                </a:solidFill>
                <a:latin typeface="Tahoma"/>
                <a:cs typeface="Tahoma"/>
              </a:rPr>
              <a:t>73</a:t>
            </a:r>
            <a:endParaRPr sz="9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76006" y="4942078"/>
            <a:ext cx="2006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75" dirty="0">
                <a:solidFill>
                  <a:srgbClr val="54575A"/>
                </a:solidFill>
                <a:latin typeface="Tahoma"/>
                <a:cs typeface="Tahoma"/>
              </a:rPr>
              <a:t>-</a:t>
            </a:r>
            <a:r>
              <a:rPr sz="900" b="1" spc="-25" dirty="0">
                <a:solidFill>
                  <a:srgbClr val="54575A"/>
                </a:solidFill>
                <a:latin typeface="Tahoma"/>
                <a:cs typeface="Tahoma"/>
              </a:rPr>
              <a:t>87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81568" y="4522089"/>
            <a:ext cx="2679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75" dirty="0">
                <a:solidFill>
                  <a:srgbClr val="54575A"/>
                </a:solidFill>
                <a:latin typeface="Tahoma"/>
                <a:cs typeface="Tahoma"/>
              </a:rPr>
              <a:t>-</a:t>
            </a:r>
            <a:r>
              <a:rPr sz="900" b="1" spc="-35" dirty="0">
                <a:solidFill>
                  <a:srgbClr val="54575A"/>
                </a:solidFill>
                <a:latin typeface="Tahoma"/>
                <a:cs typeface="Tahoma"/>
              </a:rPr>
              <a:t>109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34959" y="4102100"/>
            <a:ext cx="2679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75" dirty="0">
                <a:solidFill>
                  <a:srgbClr val="54575A"/>
                </a:solidFill>
                <a:latin typeface="Tahoma"/>
                <a:cs typeface="Tahoma"/>
              </a:rPr>
              <a:t>-</a:t>
            </a:r>
            <a:r>
              <a:rPr sz="900" b="1" spc="-35" dirty="0">
                <a:solidFill>
                  <a:srgbClr val="54575A"/>
                </a:solidFill>
                <a:latin typeface="Tahoma"/>
                <a:cs typeface="Tahoma"/>
              </a:rPr>
              <a:t>117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53553" y="3682110"/>
            <a:ext cx="2679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75" dirty="0">
                <a:solidFill>
                  <a:srgbClr val="54575A"/>
                </a:solidFill>
                <a:latin typeface="Tahoma"/>
                <a:cs typeface="Tahoma"/>
              </a:rPr>
              <a:t>-</a:t>
            </a:r>
            <a:r>
              <a:rPr sz="900" b="1" spc="-35" dirty="0">
                <a:solidFill>
                  <a:srgbClr val="54575A"/>
                </a:solidFill>
                <a:latin typeface="Tahoma"/>
                <a:cs typeface="Tahoma"/>
              </a:rPr>
              <a:t>131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95641" y="3262121"/>
            <a:ext cx="2679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75" dirty="0">
                <a:solidFill>
                  <a:srgbClr val="54575A"/>
                </a:solidFill>
                <a:latin typeface="Tahoma"/>
                <a:cs typeface="Tahoma"/>
              </a:rPr>
              <a:t>-</a:t>
            </a:r>
            <a:r>
              <a:rPr sz="900" b="1" spc="-35" dirty="0">
                <a:solidFill>
                  <a:srgbClr val="54575A"/>
                </a:solidFill>
                <a:latin typeface="Tahoma"/>
                <a:cs typeface="Tahoma"/>
              </a:rPr>
              <a:t>141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22209" y="2842005"/>
            <a:ext cx="2679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75" dirty="0">
                <a:solidFill>
                  <a:srgbClr val="54575A"/>
                </a:solidFill>
                <a:latin typeface="Tahoma"/>
                <a:cs typeface="Tahoma"/>
              </a:rPr>
              <a:t>-</a:t>
            </a:r>
            <a:r>
              <a:rPr sz="900" b="1" spc="-35" dirty="0">
                <a:solidFill>
                  <a:srgbClr val="54575A"/>
                </a:solidFill>
                <a:latin typeface="Tahoma"/>
                <a:cs typeface="Tahoma"/>
              </a:rPr>
              <a:t>188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36409" y="2422016"/>
            <a:ext cx="2679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75" dirty="0">
                <a:solidFill>
                  <a:srgbClr val="54575A"/>
                </a:solidFill>
                <a:latin typeface="Tahoma"/>
                <a:cs typeface="Tahoma"/>
              </a:rPr>
              <a:t>-</a:t>
            </a:r>
            <a:r>
              <a:rPr sz="900" b="1" spc="-35" dirty="0">
                <a:solidFill>
                  <a:srgbClr val="54575A"/>
                </a:solidFill>
                <a:latin typeface="Tahoma"/>
                <a:cs typeface="Tahoma"/>
              </a:rPr>
              <a:t>306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65928" y="5776366"/>
            <a:ext cx="1974214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Personal</a:t>
            </a:r>
            <a:r>
              <a:rPr sz="900" spc="-3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Financial</a:t>
            </a:r>
            <a:r>
              <a:rPr sz="900" spc="-2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Advisors</a:t>
            </a:r>
            <a:r>
              <a:rPr sz="900" spc="-4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($129,100)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18226" y="5356352"/>
            <a:ext cx="11226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Logisticians</a:t>
            </a:r>
            <a:r>
              <a:rPr sz="900" spc="-8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($69,500)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55819" y="4936363"/>
            <a:ext cx="15849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0" dirty="0">
                <a:solidFill>
                  <a:srgbClr val="6B6D70"/>
                </a:solidFill>
                <a:latin typeface="Tahoma"/>
                <a:cs typeface="Tahoma"/>
              </a:rPr>
              <a:t>Nurse</a:t>
            </a:r>
            <a:r>
              <a:rPr sz="900" spc="-6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B6D70"/>
                </a:solidFill>
                <a:latin typeface="Tahoma"/>
                <a:cs typeface="Tahoma"/>
              </a:rPr>
              <a:t>Practitioners</a:t>
            </a:r>
            <a:r>
              <a:rPr sz="900" spc="-6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($135,000)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023230" y="4516373"/>
            <a:ext cx="171703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Management</a:t>
            </a:r>
            <a:r>
              <a:rPr sz="900" spc="-6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Analysts</a:t>
            </a:r>
            <a:r>
              <a:rPr sz="900" spc="-5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($123,700)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87900" y="4027678"/>
            <a:ext cx="1954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8500" marR="5080" indent="-6858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Medical</a:t>
            </a:r>
            <a:r>
              <a:rPr sz="900" spc="-5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and</a:t>
            </a:r>
            <a:r>
              <a:rPr sz="900" spc="-4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Health</a:t>
            </a:r>
            <a:r>
              <a:rPr sz="900" spc="-4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Services</a:t>
            </a:r>
            <a:r>
              <a:rPr sz="900" spc="-3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Managers ($140,900)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83200" y="3676269"/>
            <a:ext cx="14579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Registered</a:t>
            </a:r>
            <a:r>
              <a:rPr sz="900" spc="-6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Nurses</a:t>
            </a:r>
            <a:r>
              <a:rPr sz="900" spc="-6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($88,600)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55311" y="3187700"/>
            <a:ext cx="20853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4510" marR="5080" indent="-511809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Market</a:t>
            </a:r>
            <a:r>
              <a:rPr sz="900" spc="-4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Research</a:t>
            </a:r>
            <a:r>
              <a:rPr sz="900" spc="-4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Analysts</a:t>
            </a:r>
            <a:r>
              <a:rPr sz="900" spc="-3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and</a:t>
            </a:r>
            <a:r>
              <a:rPr sz="900" spc="-4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Marketing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Specialists</a:t>
            </a:r>
            <a:r>
              <a:rPr sz="900" spc="-9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($76,600)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67376" y="2836290"/>
            <a:ext cx="157353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Financial</a:t>
            </a:r>
            <a:r>
              <a:rPr sz="900" spc="-4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Managers</a:t>
            </a:r>
            <a:r>
              <a:rPr sz="900" spc="-5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($160,900)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998465" y="2347721"/>
            <a:ext cx="17424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2455" marR="5080" indent="-58039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General</a:t>
            </a:r>
            <a:r>
              <a:rPr sz="900" spc="-5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and</a:t>
            </a:r>
            <a:r>
              <a:rPr sz="900" spc="-3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Operations</a:t>
            </a:r>
            <a:r>
              <a:rPr sz="900" spc="-3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Managers ($135,700)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18684" y="861441"/>
            <a:ext cx="4145915" cy="1303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00584E"/>
                </a:solidFill>
                <a:latin typeface="Tahoma"/>
                <a:cs typeface="Tahoma"/>
              </a:rPr>
              <a:t>AREA</a:t>
            </a:r>
            <a:r>
              <a:rPr sz="1600" b="1" spc="30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600" b="1" dirty="0">
                <a:solidFill>
                  <a:srgbClr val="00584E"/>
                </a:solidFill>
                <a:latin typeface="Tahoma"/>
                <a:cs typeface="Tahoma"/>
              </a:rPr>
              <a:t>OCCUPATIONS</a:t>
            </a:r>
            <a:r>
              <a:rPr sz="1600" b="1" spc="32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600" b="1" dirty="0">
                <a:solidFill>
                  <a:srgbClr val="00584E"/>
                </a:solidFill>
                <a:latin typeface="Tahoma"/>
                <a:cs typeface="Tahoma"/>
              </a:rPr>
              <a:t>WITH</a:t>
            </a:r>
            <a:r>
              <a:rPr sz="1600" b="1" spc="305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600" b="1" spc="-40" dirty="0">
                <a:solidFill>
                  <a:srgbClr val="00584E"/>
                </a:solidFill>
                <a:latin typeface="Tahoma"/>
                <a:cs typeface="Tahoma"/>
              </a:rPr>
              <a:t>PROJECTED WORKFORCE</a:t>
            </a:r>
            <a:r>
              <a:rPr sz="1600" b="1" spc="-85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584E"/>
                </a:solidFill>
                <a:latin typeface="Tahoma"/>
                <a:cs typeface="Tahoma"/>
              </a:rPr>
              <a:t>SHORTFALLS</a:t>
            </a:r>
            <a:endParaRPr sz="1600">
              <a:latin typeface="Tahoma"/>
              <a:cs typeface="Tahoma"/>
            </a:endParaRPr>
          </a:p>
          <a:p>
            <a:pPr marL="12700" marR="71755" algn="just">
              <a:lnSpc>
                <a:spcPct val="100000"/>
              </a:lnSpc>
              <a:spcBef>
                <a:spcPts val="5"/>
              </a:spcBef>
            </a:pPr>
            <a:r>
              <a:rPr sz="900" i="1" spc="-100" dirty="0">
                <a:solidFill>
                  <a:srgbClr val="54575A"/>
                </a:solidFill>
                <a:latin typeface="Trebuchet MS"/>
                <a:cs typeface="Trebuchet MS"/>
              </a:rPr>
              <a:t>The</a:t>
            </a:r>
            <a:r>
              <a:rPr sz="900" i="1" spc="3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65" dirty="0">
                <a:solidFill>
                  <a:srgbClr val="54575A"/>
                </a:solidFill>
                <a:latin typeface="Trebuchet MS"/>
                <a:cs typeface="Trebuchet MS"/>
              </a:rPr>
              <a:t>graph</a:t>
            </a:r>
            <a:r>
              <a:rPr sz="900" i="1" spc="-5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75" dirty="0">
                <a:solidFill>
                  <a:srgbClr val="54575A"/>
                </a:solidFill>
                <a:latin typeface="Trebuchet MS"/>
                <a:cs typeface="Trebuchet MS"/>
              </a:rPr>
              <a:t>below</a:t>
            </a:r>
            <a:r>
              <a:rPr sz="900" i="1" spc="1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45" dirty="0">
                <a:solidFill>
                  <a:srgbClr val="54575A"/>
                </a:solidFill>
                <a:latin typeface="Trebuchet MS"/>
                <a:cs typeface="Trebuchet MS"/>
              </a:rPr>
              <a:t>shows</a:t>
            </a:r>
            <a:r>
              <a:rPr sz="900" i="1" spc="-1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114" dirty="0">
                <a:solidFill>
                  <a:srgbClr val="54575A"/>
                </a:solidFill>
                <a:latin typeface="Trebuchet MS"/>
                <a:cs typeface="Trebuchet MS"/>
              </a:rPr>
              <a:t>the</a:t>
            </a:r>
            <a:r>
              <a:rPr sz="900" i="1" spc="5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75" dirty="0">
                <a:solidFill>
                  <a:srgbClr val="54575A"/>
                </a:solidFill>
                <a:latin typeface="Trebuchet MS"/>
                <a:cs typeface="Trebuchet MS"/>
              </a:rPr>
              <a:t>projected</a:t>
            </a:r>
            <a:r>
              <a:rPr sz="900" i="1" spc="5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55" dirty="0">
                <a:solidFill>
                  <a:srgbClr val="54575A"/>
                </a:solidFill>
                <a:latin typeface="Trebuchet MS"/>
                <a:cs typeface="Trebuchet MS"/>
              </a:rPr>
              <a:t>annual</a:t>
            </a:r>
            <a:r>
              <a:rPr sz="900" i="1" spc="6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60" dirty="0">
                <a:solidFill>
                  <a:srgbClr val="54575A"/>
                </a:solidFill>
                <a:latin typeface="Trebuchet MS"/>
                <a:cs typeface="Trebuchet MS"/>
              </a:rPr>
              <a:t>average</a:t>
            </a:r>
            <a:r>
              <a:rPr sz="900" i="1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50" dirty="0">
                <a:solidFill>
                  <a:srgbClr val="54575A"/>
                </a:solidFill>
                <a:latin typeface="Trebuchet MS"/>
                <a:cs typeface="Trebuchet MS"/>
              </a:rPr>
              <a:t>occupational</a:t>
            </a:r>
            <a:r>
              <a:rPr sz="900" i="1" spc="4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65" dirty="0">
                <a:solidFill>
                  <a:srgbClr val="54575A"/>
                </a:solidFill>
                <a:latin typeface="Trebuchet MS"/>
                <a:cs typeface="Trebuchet MS"/>
              </a:rPr>
              <a:t>employment</a:t>
            </a:r>
            <a:r>
              <a:rPr sz="900" i="1" spc="-5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55" dirty="0">
                <a:solidFill>
                  <a:srgbClr val="54575A"/>
                </a:solidFill>
                <a:latin typeface="Trebuchet MS"/>
                <a:cs typeface="Trebuchet MS"/>
              </a:rPr>
              <a:t>gaps</a:t>
            </a:r>
            <a:r>
              <a:rPr sz="900" i="1" spc="5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25" dirty="0">
                <a:solidFill>
                  <a:srgbClr val="54575A"/>
                </a:solidFill>
                <a:latin typeface="Trebuchet MS"/>
                <a:cs typeface="Trebuchet MS"/>
              </a:rPr>
              <a:t>for </a:t>
            </a:r>
            <a:r>
              <a:rPr sz="900" i="1" spc="-50" dirty="0">
                <a:solidFill>
                  <a:srgbClr val="54575A"/>
                </a:solidFill>
                <a:latin typeface="Trebuchet MS"/>
                <a:cs typeface="Trebuchet MS"/>
              </a:rPr>
              <a:t>associate</a:t>
            </a:r>
            <a:r>
              <a:rPr sz="900" i="1" spc="-2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145" dirty="0">
                <a:solidFill>
                  <a:srgbClr val="54575A"/>
                </a:solidFill>
                <a:latin typeface="Trebuchet MS"/>
                <a:cs typeface="Trebuchet MS"/>
              </a:rPr>
              <a:t>or</a:t>
            </a:r>
            <a:r>
              <a:rPr sz="900" i="1" spc="75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45" dirty="0">
                <a:solidFill>
                  <a:srgbClr val="54575A"/>
                </a:solidFill>
                <a:latin typeface="Trebuchet MS"/>
                <a:cs typeface="Trebuchet MS"/>
              </a:rPr>
              <a:t>above-</a:t>
            </a:r>
            <a:r>
              <a:rPr sz="900" i="1" spc="-100" dirty="0">
                <a:solidFill>
                  <a:srgbClr val="54575A"/>
                </a:solidFill>
                <a:latin typeface="Trebuchet MS"/>
                <a:cs typeface="Trebuchet MS"/>
              </a:rPr>
              <a:t>level</a:t>
            </a:r>
            <a:r>
              <a:rPr sz="900" i="1" spc="35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45" dirty="0">
                <a:solidFill>
                  <a:srgbClr val="54575A"/>
                </a:solidFill>
                <a:latin typeface="Trebuchet MS"/>
                <a:cs typeface="Trebuchet MS"/>
              </a:rPr>
              <a:t>occupations</a:t>
            </a:r>
            <a:r>
              <a:rPr sz="900" i="1" spc="35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105" dirty="0">
                <a:solidFill>
                  <a:srgbClr val="54575A"/>
                </a:solidFill>
                <a:latin typeface="Trebuchet MS"/>
                <a:cs typeface="Trebuchet MS"/>
              </a:rPr>
              <a:t>in</a:t>
            </a:r>
            <a:r>
              <a:rPr sz="900" i="1" spc="8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114" dirty="0">
                <a:solidFill>
                  <a:srgbClr val="54575A"/>
                </a:solidFill>
                <a:latin typeface="Trebuchet MS"/>
                <a:cs typeface="Trebuchet MS"/>
              </a:rPr>
              <a:t>the</a:t>
            </a:r>
            <a:r>
              <a:rPr sz="900" i="1" spc="45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65" dirty="0">
                <a:solidFill>
                  <a:srgbClr val="54575A"/>
                </a:solidFill>
                <a:latin typeface="Trebuchet MS"/>
                <a:cs typeface="Trebuchet MS"/>
              </a:rPr>
              <a:t>three-</a:t>
            </a:r>
            <a:r>
              <a:rPr sz="900" i="1" spc="-60" dirty="0">
                <a:solidFill>
                  <a:srgbClr val="54575A"/>
                </a:solidFill>
                <a:latin typeface="Trebuchet MS"/>
                <a:cs typeface="Trebuchet MS"/>
              </a:rPr>
              <a:t>county</a:t>
            </a:r>
            <a:r>
              <a:rPr sz="900" i="1" spc="5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20" dirty="0">
                <a:solidFill>
                  <a:srgbClr val="54575A"/>
                </a:solidFill>
                <a:latin typeface="Trebuchet MS"/>
                <a:cs typeface="Trebuchet MS"/>
              </a:rPr>
              <a:t>GSU</a:t>
            </a:r>
            <a:r>
              <a:rPr sz="900" i="1" spc="4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70" dirty="0">
                <a:solidFill>
                  <a:srgbClr val="54575A"/>
                </a:solidFill>
                <a:latin typeface="Trebuchet MS"/>
                <a:cs typeface="Trebuchet MS"/>
              </a:rPr>
              <a:t>service</a:t>
            </a:r>
            <a:r>
              <a:rPr sz="900" i="1" spc="65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100" dirty="0">
                <a:solidFill>
                  <a:srgbClr val="54575A"/>
                </a:solidFill>
                <a:latin typeface="Trebuchet MS"/>
                <a:cs typeface="Trebuchet MS"/>
              </a:rPr>
              <a:t>area.</a:t>
            </a:r>
            <a:r>
              <a:rPr sz="900" i="1" spc="3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10" dirty="0">
                <a:solidFill>
                  <a:srgbClr val="54575A"/>
                </a:solidFill>
                <a:latin typeface="Trebuchet MS"/>
                <a:cs typeface="Trebuchet MS"/>
              </a:rPr>
              <a:t>Occupations </a:t>
            </a:r>
            <a:r>
              <a:rPr sz="900" i="1" spc="-35" dirty="0">
                <a:solidFill>
                  <a:srgbClr val="54575A"/>
                </a:solidFill>
                <a:latin typeface="Trebuchet MS"/>
                <a:cs typeface="Trebuchet MS"/>
              </a:rPr>
              <a:t>shown</a:t>
            </a:r>
            <a:r>
              <a:rPr sz="900" i="1" spc="-7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50" dirty="0">
                <a:solidFill>
                  <a:srgbClr val="54575A"/>
                </a:solidFill>
                <a:latin typeface="Trebuchet MS"/>
                <a:cs typeface="Trebuchet MS"/>
              </a:rPr>
              <a:t>in</a:t>
            </a:r>
            <a:r>
              <a:rPr sz="900" i="1" spc="-7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50" dirty="0">
                <a:solidFill>
                  <a:srgbClr val="54575A"/>
                </a:solidFill>
                <a:latin typeface="Trebuchet MS"/>
                <a:cs typeface="Trebuchet MS"/>
              </a:rPr>
              <a:t>orange</a:t>
            </a:r>
            <a:r>
              <a:rPr sz="900" i="1" spc="-85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50" dirty="0">
                <a:solidFill>
                  <a:srgbClr val="54575A"/>
                </a:solidFill>
                <a:latin typeface="Trebuchet MS"/>
                <a:cs typeface="Trebuchet MS"/>
              </a:rPr>
              <a:t>align</a:t>
            </a:r>
            <a:r>
              <a:rPr sz="900" i="1" spc="-65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55" dirty="0">
                <a:solidFill>
                  <a:srgbClr val="54575A"/>
                </a:solidFill>
                <a:latin typeface="Trebuchet MS"/>
                <a:cs typeface="Trebuchet MS"/>
              </a:rPr>
              <a:t>with</a:t>
            </a:r>
            <a:r>
              <a:rPr sz="900" i="1" spc="-65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55" dirty="0">
                <a:solidFill>
                  <a:srgbClr val="54575A"/>
                </a:solidFill>
                <a:latin typeface="Trebuchet MS"/>
                <a:cs typeface="Trebuchet MS"/>
              </a:rPr>
              <a:t>at</a:t>
            </a:r>
            <a:r>
              <a:rPr sz="900" i="1" spc="-7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60" dirty="0">
                <a:solidFill>
                  <a:srgbClr val="54575A"/>
                </a:solidFill>
                <a:latin typeface="Trebuchet MS"/>
                <a:cs typeface="Trebuchet MS"/>
              </a:rPr>
              <a:t>least</a:t>
            </a:r>
            <a:r>
              <a:rPr sz="900" i="1" spc="-75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55" dirty="0">
                <a:solidFill>
                  <a:srgbClr val="54575A"/>
                </a:solidFill>
                <a:latin typeface="Trebuchet MS"/>
                <a:cs typeface="Trebuchet MS"/>
              </a:rPr>
              <a:t>one</a:t>
            </a:r>
            <a:r>
              <a:rPr sz="900" i="1" spc="-7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dirty="0">
                <a:solidFill>
                  <a:srgbClr val="54575A"/>
                </a:solidFill>
                <a:latin typeface="Trebuchet MS"/>
                <a:cs typeface="Trebuchet MS"/>
              </a:rPr>
              <a:t>GSU</a:t>
            </a:r>
            <a:r>
              <a:rPr sz="900" i="1" spc="-80" dirty="0">
                <a:solidFill>
                  <a:srgbClr val="54575A"/>
                </a:solidFill>
                <a:latin typeface="Trebuchet MS"/>
                <a:cs typeface="Trebuchet MS"/>
              </a:rPr>
              <a:t> </a:t>
            </a:r>
            <a:r>
              <a:rPr sz="900" i="1" spc="-10" dirty="0">
                <a:solidFill>
                  <a:srgbClr val="54575A"/>
                </a:solidFill>
                <a:latin typeface="Trebuchet MS"/>
                <a:cs typeface="Trebuchet MS"/>
              </a:rPr>
              <a:t>program.</a:t>
            </a:r>
            <a:endParaRPr sz="9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Trebuchet MS"/>
              <a:cs typeface="Trebuchet MS"/>
            </a:endParaRPr>
          </a:p>
          <a:p>
            <a:pPr marL="375920">
              <a:lnSpc>
                <a:spcPct val="100000"/>
              </a:lnSpc>
            </a:pPr>
            <a:r>
              <a:rPr sz="1350" baseline="3086" dirty="0">
                <a:solidFill>
                  <a:srgbClr val="6B6D70"/>
                </a:solidFill>
                <a:latin typeface="Tahoma"/>
                <a:cs typeface="Tahoma"/>
              </a:rPr>
              <a:t>Software</a:t>
            </a:r>
            <a:r>
              <a:rPr sz="1350" spc="-104" baseline="3086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1350" baseline="3086" dirty="0">
                <a:solidFill>
                  <a:srgbClr val="6B6D70"/>
                </a:solidFill>
                <a:latin typeface="Tahoma"/>
                <a:cs typeface="Tahoma"/>
              </a:rPr>
              <a:t>Developers</a:t>
            </a:r>
            <a:r>
              <a:rPr sz="1350" spc="-120" baseline="3086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1350" baseline="3086" dirty="0">
                <a:solidFill>
                  <a:srgbClr val="6B6D70"/>
                </a:solidFill>
                <a:latin typeface="Tahoma"/>
                <a:cs typeface="Tahoma"/>
              </a:rPr>
              <a:t>($123,500)</a:t>
            </a:r>
            <a:r>
              <a:rPr sz="1350" spc="44" baseline="3086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b="1" spc="-75" dirty="0">
                <a:solidFill>
                  <a:srgbClr val="54575A"/>
                </a:solidFill>
                <a:latin typeface="Tahoma"/>
                <a:cs typeface="Tahoma"/>
              </a:rPr>
              <a:t>-</a:t>
            </a:r>
            <a:r>
              <a:rPr sz="900" b="1" spc="-25" dirty="0">
                <a:solidFill>
                  <a:srgbClr val="54575A"/>
                </a:solidFill>
                <a:latin typeface="Tahoma"/>
                <a:cs typeface="Tahoma"/>
              </a:rPr>
              <a:t>321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8384" y="877646"/>
            <a:ext cx="4149725" cy="44608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1600" b="1" spc="-80" dirty="0">
                <a:solidFill>
                  <a:srgbClr val="00584E"/>
                </a:solidFill>
                <a:latin typeface="Tahoma"/>
                <a:cs typeface="Tahoma"/>
              </a:rPr>
              <a:t>REGIONAL</a:t>
            </a:r>
            <a:r>
              <a:rPr sz="1600" b="1" spc="-95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600" b="1" spc="-40" dirty="0">
                <a:solidFill>
                  <a:srgbClr val="00584E"/>
                </a:solidFill>
                <a:latin typeface="Tahoma"/>
                <a:cs typeface="Tahoma"/>
              </a:rPr>
              <a:t>WORKFORCE</a:t>
            </a:r>
            <a:r>
              <a:rPr sz="1600" b="1" spc="-9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600" b="1" spc="-30" dirty="0">
                <a:solidFill>
                  <a:srgbClr val="00584E"/>
                </a:solidFill>
                <a:latin typeface="Tahoma"/>
                <a:cs typeface="Tahoma"/>
              </a:rPr>
              <a:t>CONTRIBUTIONS</a:t>
            </a:r>
            <a:endParaRPr sz="16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1200"/>
              </a:spcBef>
            </a:pPr>
            <a:r>
              <a:rPr sz="1100" b="1" spc="30" dirty="0">
                <a:solidFill>
                  <a:srgbClr val="1F1F20"/>
                </a:solidFill>
                <a:latin typeface="Tahoma"/>
                <a:cs typeface="Tahoma"/>
              </a:rPr>
              <a:t>A</a:t>
            </a:r>
            <a:r>
              <a:rPr sz="1100" b="1" spc="6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Chmura</a:t>
            </a:r>
            <a:r>
              <a:rPr sz="1100" b="1" spc="6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Economics</a:t>
            </a:r>
            <a:r>
              <a:rPr sz="1100" b="1" spc="6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0" dirty="0">
                <a:solidFill>
                  <a:srgbClr val="1F1F20"/>
                </a:solidFill>
                <a:latin typeface="Tahoma"/>
                <a:cs typeface="Tahoma"/>
              </a:rPr>
              <a:t>&amp;</a:t>
            </a:r>
            <a:r>
              <a:rPr sz="1100" b="1" spc="6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5" dirty="0">
                <a:solidFill>
                  <a:srgbClr val="1F1F20"/>
                </a:solidFill>
                <a:latin typeface="Tahoma"/>
                <a:cs typeface="Tahoma"/>
              </a:rPr>
              <a:t>Analytics</a:t>
            </a:r>
            <a:r>
              <a:rPr sz="1100" b="1" spc="6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analysis</a:t>
            </a:r>
            <a:r>
              <a:rPr sz="1100" b="1" spc="6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b="1" spc="6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2022-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2032</a:t>
            </a:r>
            <a:r>
              <a:rPr sz="1100" b="1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5" dirty="0">
                <a:solidFill>
                  <a:srgbClr val="1F1F20"/>
                </a:solidFill>
                <a:latin typeface="Tahoma"/>
                <a:cs typeface="Tahoma"/>
              </a:rPr>
              <a:t>occupational</a:t>
            </a:r>
            <a:r>
              <a:rPr sz="1100" b="1" spc="48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employment</a:t>
            </a:r>
            <a:r>
              <a:rPr sz="1100" b="1" spc="4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trends</a:t>
            </a:r>
            <a:r>
              <a:rPr sz="1100" b="1" spc="48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for</a:t>
            </a:r>
            <a:r>
              <a:rPr sz="1100" b="1" spc="4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b="1" spc="48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5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1100" b="1" spc="4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service</a:t>
            </a:r>
            <a:r>
              <a:rPr sz="1100" b="1" spc="4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area</a:t>
            </a:r>
            <a:r>
              <a:rPr sz="1100" b="1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identifies</a:t>
            </a:r>
            <a:r>
              <a:rPr sz="1100" b="1" spc="2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more</a:t>
            </a:r>
            <a:r>
              <a:rPr sz="1100" b="1" spc="2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than</a:t>
            </a:r>
            <a:r>
              <a:rPr sz="1100" b="1" spc="2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100</a:t>
            </a:r>
            <a:r>
              <a:rPr sz="1100" b="1" spc="2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5" dirty="0">
                <a:solidFill>
                  <a:srgbClr val="1F1F20"/>
                </a:solidFill>
                <a:latin typeface="Tahoma"/>
                <a:cs typeface="Tahoma"/>
              </a:rPr>
              <a:t>occupations</a:t>
            </a:r>
            <a:r>
              <a:rPr sz="1100" b="1" spc="2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b="1" spc="2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which</a:t>
            </a:r>
            <a:r>
              <a:rPr sz="1100" b="1" spc="2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b="1" spc="2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5" dirty="0">
                <a:solidFill>
                  <a:srgbClr val="1F1F20"/>
                </a:solidFill>
                <a:latin typeface="Tahoma"/>
                <a:cs typeface="Tahoma"/>
              </a:rPr>
              <a:t>projected</a:t>
            </a:r>
            <a:r>
              <a:rPr sz="1100" b="1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0" dirty="0">
                <a:solidFill>
                  <a:srgbClr val="1F1F20"/>
                </a:solidFill>
                <a:latin typeface="Tahoma"/>
                <a:cs typeface="Tahoma"/>
              </a:rPr>
              <a:t>number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0" dirty="0">
                <a:solidFill>
                  <a:srgbClr val="1F1F20"/>
                </a:solidFill>
                <a:latin typeface="Tahoma"/>
                <a:cs typeface="Tahoma"/>
              </a:rPr>
              <a:t>job</a:t>
            </a:r>
            <a:r>
              <a:rPr sz="1100" b="1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vacancies</a:t>
            </a:r>
            <a:r>
              <a:rPr sz="1100" b="1" spc="-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is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likely</a:t>
            </a:r>
            <a:r>
              <a:rPr sz="1100" b="1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5" dirty="0">
                <a:solidFill>
                  <a:srgbClr val="1F1F20"/>
                </a:solidFill>
                <a:latin typeface="Tahoma"/>
                <a:cs typeface="Tahoma"/>
              </a:rPr>
              <a:t>to</a:t>
            </a:r>
            <a:r>
              <a:rPr sz="1100" b="1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5" dirty="0">
                <a:solidFill>
                  <a:srgbClr val="1F1F20"/>
                </a:solidFill>
                <a:latin typeface="Tahoma"/>
                <a:cs typeface="Tahoma"/>
              </a:rPr>
              <a:t>exceed</a:t>
            </a:r>
            <a:r>
              <a:rPr sz="1100" b="1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region’s</a:t>
            </a:r>
            <a:r>
              <a:rPr sz="1100" b="1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5" dirty="0">
                <a:solidFill>
                  <a:srgbClr val="1F1F20"/>
                </a:solidFill>
                <a:latin typeface="Tahoma"/>
                <a:cs typeface="Tahoma"/>
              </a:rPr>
              <a:t>available</a:t>
            </a:r>
            <a:r>
              <a:rPr sz="1100" b="1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workforce,</a:t>
            </a:r>
            <a:r>
              <a:rPr sz="1100" b="1" spc="-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5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b="1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which</a:t>
            </a:r>
            <a:r>
              <a:rPr sz="1100" b="1" spc="-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0" dirty="0">
                <a:solidFill>
                  <a:srgbClr val="1F1F20"/>
                </a:solidFill>
                <a:latin typeface="Tahoma"/>
                <a:cs typeface="Tahoma"/>
              </a:rPr>
              <a:t>align</a:t>
            </a:r>
            <a:r>
              <a:rPr sz="1100" b="1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5" dirty="0">
                <a:solidFill>
                  <a:srgbClr val="1F1F20"/>
                </a:solidFill>
                <a:latin typeface="Tahoma"/>
                <a:cs typeface="Tahoma"/>
              </a:rPr>
              <a:t>with</a:t>
            </a:r>
            <a:r>
              <a:rPr sz="1100" b="1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90" dirty="0">
                <a:solidFill>
                  <a:srgbClr val="1F1F20"/>
                </a:solidFill>
                <a:latin typeface="Tahoma"/>
                <a:cs typeface="Tahoma"/>
              </a:rPr>
              <a:t>a</a:t>
            </a:r>
            <a:r>
              <a:rPr sz="1100" b="1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degree</a:t>
            </a:r>
            <a:r>
              <a:rPr sz="1100" b="1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field</a:t>
            </a:r>
            <a:r>
              <a:rPr sz="1100" b="1" spc="-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5" dirty="0">
                <a:solidFill>
                  <a:srgbClr val="1F1F20"/>
                </a:solidFill>
                <a:latin typeface="Tahoma"/>
                <a:cs typeface="Tahoma"/>
              </a:rPr>
              <a:t>offered</a:t>
            </a:r>
            <a:r>
              <a:rPr sz="1100" b="1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5" dirty="0">
                <a:solidFill>
                  <a:srgbClr val="1F1F20"/>
                </a:solidFill>
                <a:latin typeface="Tahoma"/>
                <a:cs typeface="Tahoma"/>
              </a:rPr>
              <a:t>by</a:t>
            </a:r>
            <a:r>
              <a:rPr sz="1100" b="1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5" dirty="0">
                <a:solidFill>
                  <a:srgbClr val="1F1F20"/>
                </a:solidFill>
                <a:latin typeface="Tahoma"/>
                <a:cs typeface="Tahoma"/>
              </a:rPr>
              <a:t>GSU.</a:t>
            </a:r>
            <a:r>
              <a:rPr sz="1100" b="1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30" dirty="0">
                <a:solidFill>
                  <a:srgbClr val="1F1F20"/>
                </a:solidFill>
                <a:latin typeface="Tahoma"/>
                <a:cs typeface="Tahoma"/>
              </a:rPr>
              <a:t>For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example,</a:t>
            </a:r>
            <a:r>
              <a:rPr sz="1100" spc="2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experts</a:t>
            </a:r>
            <a:r>
              <a:rPr sz="1100" spc="2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expect</a:t>
            </a:r>
            <a:r>
              <a:rPr sz="1100" spc="2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that</a:t>
            </a:r>
            <a:r>
              <a:rPr sz="1100" spc="2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there</a:t>
            </a:r>
            <a:r>
              <a:rPr sz="1100" spc="2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25" dirty="0">
                <a:solidFill>
                  <a:srgbClr val="1F1F20"/>
                </a:solidFill>
                <a:latin typeface="Tahoma"/>
                <a:cs typeface="Tahoma"/>
              </a:rPr>
              <a:t>will</a:t>
            </a:r>
            <a:r>
              <a:rPr sz="1100" spc="2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b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</a:t>
            </a:r>
            <a:r>
              <a:rPr sz="1100" spc="2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25" dirty="0">
                <a:solidFill>
                  <a:srgbClr val="1F1F20"/>
                </a:solidFill>
                <a:latin typeface="Tahoma"/>
                <a:cs typeface="Tahoma"/>
              </a:rPr>
              <a:t>321</a:t>
            </a:r>
            <a:r>
              <a:rPr sz="1100" spc="2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more</a:t>
            </a:r>
            <a:r>
              <a:rPr sz="1100" spc="2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software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development</a:t>
            </a:r>
            <a:r>
              <a:rPr sz="1100" spc="3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positions</a:t>
            </a:r>
            <a:r>
              <a:rPr sz="1100" spc="3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3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3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three-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county</a:t>
            </a:r>
            <a:r>
              <a:rPr sz="1100" spc="3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service</a:t>
            </a:r>
            <a:r>
              <a:rPr sz="1100" spc="3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area</a:t>
            </a:r>
            <a:r>
              <a:rPr sz="1100" spc="3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than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workers</a:t>
            </a:r>
            <a:r>
              <a:rPr sz="1100" spc="-1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qualified</a:t>
            </a:r>
            <a:r>
              <a:rPr sz="1100" spc="-1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25" dirty="0">
                <a:solidFill>
                  <a:srgbClr val="1F1F20"/>
                </a:solidFill>
                <a:latin typeface="Tahoma"/>
                <a:cs typeface="Tahoma"/>
              </a:rPr>
              <a:t>to</a:t>
            </a:r>
            <a:r>
              <a:rPr sz="1100" spc="-1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25" dirty="0">
                <a:solidFill>
                  <a:srgbClr val="1F1F20"/>
                </a:solidFill>
                <a:latin typeface="Tahoma"/>
                <a:cs typeface="Tahoma"/>
              </a:rPr>
              <a:t>fill</a:t>
            </a:r>
            <a:r>
              <a:rPr sz="1100" spc="-1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those</a:t>
            </a:r>
            <a:r>
              <a:rPr sz="1100" spc="-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roles</a:t>
            </a:r>
            <a:r>
              <a:rPr sz="1100" spc="-1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every</a:t>
            </a:r>
            <a:r>
              <a:rPr sz="1100" spc="-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year</a:t>
            </a:r>
            <a:r>
              <a:rPr sz="1100" spc="-1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over</a:t>
            </a:r>
            <a:r>
              <a:rPr sz="1100" spc="-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1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next</a:t>
            </a:r>
            <a:r>
              <a:rPr sz="1100" spc="-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decade.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</a:pP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GSU’s</a:t>
            </a:r>
            <a:r>
              <a:rPr sz="1100" b="1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0" dirty="0">
                <a:solidFill>
                  <a:srgbClr val="1F1F20"/>
                </a:solidFill>
                <a:latin typeface="Tahoma"/>
                <a:cs typeface="Tahoma"/>
              </a:rPr>
              <a:t>contribution</a:t>
            </a:r>
            <a:r>
              <a:rPr sz="1100" b="1" spc="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to</a:t>
            </a:r>
            <a:r>
              <a:rPr sz="1100" b="1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b="1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local</a:t>
            </a:r>
            <a:r>
              <a:rPr sz="1100" b="1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35" dirty="0">
                <a:solidFill>
                  <a:srgbClr val="1F1F20"/>
                </a:solidFill>
                <a:latin typeface="Tahoma"/>
                <a:cs typeface="Tahoma"/>
              </a:rPr>
              <a:t>economy</a:t>
            </a:r>
            <a:r>
              <a:rPr sz="1100" b="1" spc="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is</a:t>
            </a:r>
            <a:r>
              <a:rPr sz="1100" b="1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highlighted</a:t>
            </a:r>
            <a:r>
              <a:rPr sz="1100" b="1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by</a:t>
            </a:r>
            <a:r>
              <a:rPr sz="1100" b="1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its </a:t>
            </a:r>
            <a:r>
              <a:rPr sz="1100" b="1" spc="-85" dirty="0">
                <a:solidFill>
                  <a:srgbClr val="1F1F20"/>
                </a:solidFill>
                <a:latin typeface="Tahoma"/>
                <a:cs typeface="Tahoma"/>
              </a:rPr>
              <a:t>academic</a:t>
            </a:r>
            <a:r>
              <a:rPr sz="1100" b="1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90" dirty="0">
                <a:solidFill>
                  <a:srgbClr val="1F1F20"/>
                </a:solidFill>
                <a:latin typeface="Tahoma"/>
                <a:cs typeface="Tahoma"/>
              </a:rPr>
              <a:t>programs</a:t>
            </a:r>
            <a:r>
              <a:rPr sz="1100" b="1" spc="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90" dirty="0">
                <a:solidFill>
                  <a:srgbClr val="1F1F20"/>
                </a:solidFill>
                <a:latin typeface="Tahoma"/>
                <a:cs typeface="Tahoma"/>
              </a:rPr>
              <a:t>aligning</a:t>
            </a:r>
            <a:r>
              <a:rPr sz="1100" b="1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with</a:t>
            </a:r>
            <a:r>
              <a:rPr sz="1100" b="1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5" dirty="0">
                <a:solidFill>
                  <a:srgbClr val="1F1F20"/>
                </a:solidFill>
                <a:latin typeface="Tahoma"/>
                <a:cs typeface="Tahoma"/>
              </a:rPr>
              <a:t>seven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5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b="1" spc="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5" dirty="0">
                <a:solidFill>
                  <a:srgbClr val="1F1F20"/>
                </a:solidFill>
                <a:latin typeface="Tahoma"/>
                <a:cs typeface="Tahoma"/>
              </a:rPr>
              <a:t>top</a:t>
            </a:r>
            <a:r>
              <a:rPr sz="1100" b="1" spc="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95" dirty="0">
                <a:solidFill>
                  <a:srgbClr val="1F1F20"/>
                </a:solidFill>
                <a:latin typeface="Tahoma"/>
                <a:cs typeface="Tahoma"/>
              </a:rPr>
              <a:t>10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occupations </a:t>
            </a:r>
            <a:r>
              <a:rPr sz="1100" b="1" spc="-85" dirty="0">
                <a:solidFill>
                  <a:srgbClr val="1F1F20"/>
                </a:solidFill>
                <a:latin typeface="Tahoma"/>
                <a:cs typeface="Tahoma"/>
              </a:rPr>
              <a:t>with</a:t>
            </a:r>
            <a:r>
              <a:rPr sz="1100" b="1" spc="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predicted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regional</a:t>
            </a:r>
            <a:r>
              <a:rPr sz="1100" b="1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worker</a:t>
            </a:r>
            <a:r>
              <a:rPr sz="1100" b="1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95" dirty="0">
                <a:solidFill>
                  <a:srgbClr val="1F1F20"/>
                </a:solidFill>
                <a:latin typeface="Tahoma"/>
                <a:cs typeface="Tahoma"/>
              </a:rPr>
              <a:t>shortages.</a:t>
            </a:r>
            <a:r>
              <a:rPr sz="1100" b="1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Many of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these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positions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are</a:t>
            </a:r>
            <a:r>
              <a:rPr sz="1100" spc="-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healthcare,</a:t>
            </a:r>
            <a:r>
              <a:rPr sz="11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business,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-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technology</a:t>
            </a:r>
            <a:r>
              <a:rPr sz="1100" spc="-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roles.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Access</a:t>
            </a:r>
            <a:r>
              <a:rPr sz="1100" spc="-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to</a:t>
            </a:r>
            <a:r>
              <a:rPr sz="1100" spc="-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talent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is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becoming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an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acute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economic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problem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wake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COVID-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19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pandemic.</a:t>
            </a:r>
            <a:r>
              <a:rPr sz="1100" spc="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GSU’s</a:t>
            </a:r>
            <a:r>
              <a:rPr sz="1100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contributions</a:t>
            </a:r>
            <a:r>
              <a:rPr sz="1100" spc="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to</a:t>
            </a:r>
            <a:r>
              <a:rPr sz="1100" spc="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local</a:t>
            </a:r>
            <a:r>
              <a:rPr sz="1100" spc="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workforce</a:t>
            </a:r>
            <a:r>
              <a:rPr sz="1100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will</a:t>
            </a:r>
            <a:r>
              <a:rPr sz="1100" spc="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help</a:t>
            </a:r>
            <a:r>
              <a:rPr sz="1100" spc="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the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region</a:t>
            </a:r>
            <a:r>
              <a:rPr sz="1100" spc="204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remain</a:t>
            </a:r>
            <a:r>
              <a:rPr sz="1100" spc="215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economically</a:t>
            </a:r>
            <a:r>
              <a:rPr sz="1100" spc="215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competitive</a:t>
            </a:r>
            <a:r>
              <a:rPr sz="1100" spc="215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215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attractive</a:t>
            </a:r>
            <a:r>
              <a:rPr sz="1100" spc="220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to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employers</a:t>
            </a:r>
            <a:r>
              <a:rPr sz="1100" spc="-1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-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coming</a:t>
            </a:r>
            <a:r>
              <a:rPr sz="1100" spc="-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years.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ahoma"/>
              <a:cs typeface="Tahoma"/>
            </a:endParaRPr>
          </a:p>
          <a:p>
            <a:pPr marL="12700" algn="just">
              <a:lnSpc>
                <a:spcPts val="1435"/>
              </a:lnSpc>
              <a:spcBef>
                <a:spcPts val="5"/>
              </a:spcBef>
            </a:pPr>
            <a:r>
              <a:rPr sz="1200" spc="70" dirty="0">
                <a:solidFill>
                  <a:srgbClr val="58585B"/>
                </a:solidFill>
                <a:latin typeface="Tahoma"/>
                <a:cs typeface="Tahoma"/>
              </a:rPr>
              <a:t>METHODOLOGY</a:t>
            </a:r>
            <a:r>
              <a:rPr sz="1200" spc="-90" dirty="0">
                <a:solidFill>
                  <a:srgbClr val="58585B"/>
                </a:solidFill>
                <a:latin typeface="Tahoma"/>
                <a:cs typeface="Tahoma"/>
              </a:rPr>
              <a:t> </a:t>
            </a:r>
            <a:r>
              <a:rPr sz="1200" spc="35" dirty="0">
                <a:solidFill>
                  <a:srgbClr val="58585B"/>
                </a:solidFill>
                <a:latin typeface="Tahoma"/>
                <a:cs typeface="Tahoma"/>
              </a:rPr>
              <a:t>NOTE</a:t>
            </a:r>
            <a:endParaRPr sz="1200">
              <a:latin typeface="Tahoma"/>
              <a:cs typeface="Tahoma"/>
            </a:endParaRPr>
          </a:p>
          <a:p>
            <a:pPr marL="12700" marR="5080" algn="just">
              <a:lnSpc>
                <a:spcPts val="1320"/>
              </a:lnSpc>
              <a:spcBef>
                <a:spcPts val="40"/>
              </a:spcBef>
            </a:pP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Hanover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matched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high-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demand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occupations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with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 programs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by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evaluating</a:t>
            </a:r>
            <a:r>
              <a:rPr sz="1100" spc="3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3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1100" spc="3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program</a:t>
            </a:r>
            <a:r>
              <a:rPr sz="1100" spc="3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lists</a:t>
            </a:r>
            <a:r>
              <a:rPr sz="1100" spc="3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3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degree</a:t>
            </a:r>
            <a:r>
              <a:rPr sz="1100" spc="3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conferrals</a:t>
            </a:r>
            <a:r>
              <a:rPr sz="1100" spc="3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data.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Hanover</a:t>
            </a:r>
            <a:r>
              <a:rPr sz="1100" spc="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also</a:t>
            </a:r>
            <a:r>
              <a:rPr sz="1100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consulted</a:t>
            </a:r>
            <a:r>
              <a:rPr sz="1100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current</a:t>
            </a:r>
            <a:r>
              <a:rPr sz="1100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Bureau</a:t>
            </a:r>
            <a:r>
              <a:rPr sz="1100" spc="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Labor</a:t>
            </a:r>
            <a:r>
              <a:rPr sz="1100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Statistics</a:t>
            </a:r>
            <a:r>
              <a:rPr sz="1100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and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National</a:t>
            </a:r>
            <a:r>
              <a:rPr sz="1100" spc="1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Center</a:t>
            </a:r>
            <a:r>
              <a:rPr sz="1100" spc="1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for</a:t>
            </a:r>
            <a:r>
              <a:rPr sz="1100" spc="1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Educational</a:t>
            </a:r>
            <a:r>
              <a:rPr sz="1100" spc="1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Statistics</a:t>
            </a:r>
            <a:r>
              <a:rPr sz="1100" spc="1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u="sng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2"/>
              </a:rPr>
              <a:t>Crosswalk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,</a:t>
            </a:r>
            <a:r>
              <a:rPr sz="1100" spc="1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which</a:t>
            </a:r>
            <a:r>
              <a:rPr sz="1100" spc="1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links programs</a:t>
            </a:r>
            <a:r>
              <a:rPr sz="1100" spc="-1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study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to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occupations.</a:t>
            </a:r>
            <a:endParaRPr sz="11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4" dirty="0"/>
              <a:t>ECONOMIC</a:t>
            </a:r>
            <a:r>
              <a:rPr spc="-125" dirty="0"/>
              <a:t> </a:t>
            </a:r>
            <a:r>
              <a:rPr spc="-285" dirty="0"/>
              <a:t>“VALUE</a:t>
            </a:r>
            <a:r>
              <a:rPr spc="-150" dirty="0"/>
              <a:t> </a:t>
            </a:r>
            <a:r>
              <a:rPr spc="-250" dirty="0"/>
              <a:t>ADDED”</a:t>
            </a:r>
            <a:r>
              <a:rPr spc="-140" dirty="0"/>
              <a:t> </a:t>
            </a:r>
            <a:r>
              <a:rPr spc="-145" dirty="0"/>
              <a:t>ANALYSIS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2956" y="868426"/>
            <a:ext cx="4138929" cy="4538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Governors</a:t>
            </a:r>
            <a:r>
              <a:rPr sz="1100" b="1" spc="2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State</a:t>
            </a:r>
            <a:r>
              <a:rPr sz="1100" b="1" spc="2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University</a:t>
            </a:r>
            <a:r>
              <a:rPr sz="1100" b="1" spc="2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makes</a:t>
            </a:r>
            <a:r>
              <a:rPr sz="1100" b="1" spc="2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a</a:t>
            </a:r>
            <a:r>
              <a:rPr sz="1100" b="1" spc="2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significant</a:t>
            </a:r>
            <a:r>
              <a:rPr sz="1100" b="1" spc="20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economic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contribution</a:t>
            </a:r>
            <a:r>
              <a:rPr sz="1100" b="1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via</a:t>
            </a:r>
            <a:r>
              <a:rPr sz="1100" b="1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0" dirty="0">
                <a:solidFill>
                  <a:srgbClr val="1F1F20"/>
                </a:solidFill>
                <a:latin typeface="Tahoma"/>
                <a:cs typeface="Tahoma"/>
              </a:rPr>
              <a:t>increased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0" dirty="0">
                <a:solidFill>
                  <a:srgbClr val="1F1F20"/>
                </a:solidFill>
                <a:latin typeface="Tahoma"/>
                <a:cs typeface="Tahoma"/>
              </a:rPr>
              <a:t>economic</a:t>
            </a:r>
            <a:r>
              <a:rPr sz="1100" b="1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mobility</a:t>
            </a:r>
            <a:r>
              <a:rPr sz="1100" b="1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114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b="1" spc="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5" dirty="0">
                <a:solidFill>
                  <a:srgbClr val="1F1F20"/>
                </a:solidFill>
                <a:latin typeface="Tahoma"/>
                <a:cs typeface="Tahoma"/>
              </a:rPr>
              <a:t>earnings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30" dirty="0">
                <a:solidFill>
                  <a:srgbClr val="1F1F20"/>
                </a:solidFill>
                <a:latin typeface="Tahoma"/>
                <a:cs typeface="Tahoma"/>
              </a:rPr>
              <a:t>power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for</a:t>
            </a:r>
            <a:r>
              <a:rPr sz="1100" b="1" spc="1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5" dirty="0">
                <a:solidFill>
                  <a:srgbClr val="1F1F20"/>
                </a:solidFill>
                <a:latin typeface="Tahoma"/>
                <a:cs typeface="Tahoma"/>
              </a:rPr>
              <a:t>graduates.</a:t>
            </a:r>
            <a:r>
              <a:rPr sz="1100" b="1" spc="1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u="sng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2"/>
              </a:rPr>
              <a:t>Bureau</a:t>
            </a:r>
            <a:r>
              <a:rPr sz="1100" u="sng" spc="100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2"/>
              </a:rPr>
              <a:t> </a:t>
            </a:r>
            <a:r>
              <a:rPr sz="1100" u="sng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2"/>
              </a:rPr>
              <a:t>of</a:t>
            </a:r>
            <a:r>
              <a:rPr sz="1100" u="sng" spc="100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2"/>
              </a:rPr>
              <a:t> </a:t>
            </a:r>
            <a:r>
              <a:rPr sz="1100" u="sng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2"/>
              </a:rPr>
              <a:t>Labor</a:t>
            </a:r>
            <a:r>
              <a:rPr sz="1100" u="sng" spc="95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2"/>
              </a:rPr>
              <a:t> </a:t>
            </a:r>
            <a:r>
              <a:rPr sz="1100" u="sng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2"/>
              </a:rPr>
              <a:t>Statistics</a:t>
            </a:r>
            <a:r>
              <a:rPr sz="1100" spc="90" dirty="0">
                <a:solidFill>
                  <a:srgbClr val="FB4B01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finds</a:t>
            </a:r>
            <a:r>
              <a:rPr sz="1100" spc="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that</a:t>
            </a:r>
            <a:r>
              <a:rPr sz="1100" spc="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average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income</a:t>
            </a:r>
            <a:r>
              <a:rPr sz="1100" spc="2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for</a:t>
            </a:r>
            <a:r>
              <a:rPr sz="1100" spc="2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</a:t>
            </a:r>
            <a:r>
              <a:rPr sz="1100" spc="3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worker</a:t>
            </a:r>
            <a:r>
              <a:rPr sz="1100" spc="2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over</a:t>
            </a:r>
            <a:r>
              <a:rPr sz="1100" spc="2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25</a:t>
            </a:r>
            <a:r>
              <a:rPr sz="1100" spc="2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increases</a:t>
            </a:r>
            <a:r>
              <a:rPr sz="1100" spc="2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with</a:t>
            </a:r>
            <a:r>
              <a:rPr sz="1100" spc="2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each</a:t>
            </a:r>
            <a:r>
              <a:rPr sz="1100" spc="2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educational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credential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earned;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highest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salaries</a:t>
            </a:r>
            <a:r>
              <a:rPr sz="11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are</a:t>
            </a:r>
            <a:r>
              <a:rPr sz="1100" spc="-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awarded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to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workers</a:t>
            </a:r>
            <a:r>
              <a:rPr sz="1100" spc="-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with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</a:t>
            </a:r>
            <a:r>
              <a:rPr sz="1100" spc="3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doctoral</a:t>
            </a:r>
            <a:r>
              <a:rPr sz="1100" spc="3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or</a:t>
            </a:r>
            <a:r>
              <a:rPr sz="1100" spc="3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professional</a:t>
            </a:r>
            <a:r>
              <a:rPr sz="1100" spc="3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degree.</a:t>
            </a:r>
            <a:r>
              <a:rPr sz="1100" spc="3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Additionally,</a:t>
            </a:r>
            <a:r>
              <a:rPr sz="1100" spc="3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unemployment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rates</a:t>
            </a:r>
            <a:r>
              <a:rPr sz="1100" spc="-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decrease</a:t>
            </a:r>
            <a:r>
              <a:rPr sz="1100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with</a:t>
            </a:r>
            <a:r>
              <a:rPr sz="1100" spc="-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each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credential</a:t>
            </a:r>
            <a:r>
              <a:rPr sz="1100" spc="-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earned.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ahoma"/>
              <a:cs typeface="Tahoma"/>
            </a:endParaRPr>
          </a:p>
          <a:p>
            <a:pPr marL="12700" marR="6350" algn="just">
              <a:lnSpc>
                <a:spcPct val="100000"/>
              </a:lnSpc>
              <a:spcBef>
                <a:spcPts val="5"/>
              </a:spcBef>
            </a:pP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Hanover</a:t>
            </a:r>
            <a:r>
              <a:rPr sz="1100" b="1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conducts</a:t>
            </a:r>
            <a:r>
              <a:rPr sz="1100" b="1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a</a:t>
            </a:r>
            <a:r>
              <a:rPr sz="1100" b="1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regional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“value</a:t>
            </a:r>
            <a:r>
              <a:rPr sz="1100" b="1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0" dirty="0">
                <a:solidFill>
                  <a:srgbClr val="1F1F20"/>
                </a:solidFill>
                <a:latin typeface="Tahoma"/>
                <a:cs typeface="Tahoma"/>
              </a:rPr>
              <a:t>added”</a:t>
            </a:r>
            <a:r>
              <a:rPr sz="1100" b="1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analysis,</a:t>
            </a:r>
            <a:r>
              <a:rPr sz="1100" b="1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intended</a:t>
            </a:r>
            <a:r>
              <a:rPr sz="1100" b="1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to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provide</a:t>
            </a:r>
            <a:r>
              <a:rPr sz="1100" b="1" spc="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a</a:t>
            </a:r>
            <a:r>
              <a:rPr sz="1100" b="1" spc="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broad</a:t>
            </a:r>
            <a:r>
              <a:rPr sz="1100" b="1" spc="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30" dirty="0">
                <a:solidFill>
                  <a:srgbClr val="1F1F20"/>
                </a:solidFill>
                <a:latin typeface="Tahoma"/>
                <a:cs typeface="Tahoma"/>
              </a:rPr>
              <a:t>illustration</a:t>
            </a:r>
            <a:r>
              <a:rPr sz="1100" b="1" spc="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b="1" spc="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b="1" spc="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potential</a:t>
            </a:r>
            <a:r>
              <a:rPr sz="1100" b="1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monetary</a:t>
            </a:r>
            <a:r>
              <a:rPr sz="1100" b="1" spc="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value </a:t>
            </a: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graduates</a:t>
            </a:r>
            <a:r>
              <a:rPr sz="1100" b="1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35" dirty="0">
                <a:solidFill>
                  <a:srgbClr val="1F1F20"/>
                </a:solidFill>
                <a:latin typeface="Tahoma"/>
                <a:cs typeface="Tahoma"/>
              </a:rPr>
              <a:t>Governors</a:t>
            </a:r>
            <a:r>
              <a:rPr sz="1100" b="1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0" dirty="0">
                <a:solidFill>
                  <a:srgbClr val="1F1F20"/>
                </a:solidFill>
                <a:latin typeface="Tahoma"/>
                <a:cs typeface="Tahoma"/>
              </a:rPr>
              <a:t>State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30" dirty="0">
                <a:solidFill>
                  <a:srgbClr val="1F1F20"/>
                </a:solidFill>
                <a:latin typeface="Tahoma"/>
                <a:cs typeface="Tahoma"/>
              </a:rPr>
              <a:t>University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programs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0" dirty="0">
                <a:solidFill>
                  <a:srgbClr val="1F1F20"/>
                </a:solidFill>
                <a:latin typeface="Tahoma"/>
                <a:cs typeface="Tahoma"/>
              </a:rPr>
              <a:t>receive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via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increased</a:t>
            </a:r>
            <a:r>
              <a:rPr sz="1100" b="1" spc="3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0" dirty="0">
                <a:solidFill>
                  <a:srgbClr val="1F1F20"/>
                </a:solidFill>
                <a:latin typeface="Tahoma"/>
                <a:cs typeface="Tahoma"/>
              </a:rPr>
              <a:t>earnings.</a:t>
            </a:r>
            <a:r>
              <a:rPr sz="1100" b="1" spc="3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To</a:t>
            </a:r>
            <a:r>
              <a:rPr sz="1100" spc="3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estimate</a:t>
            </a:r>
            <a:r>
              <a:rPr sz="1100" spc="3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this</a:t>
            </a:r>
            <a:r>
              <a:rPr sz="1100" spc="3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value,</a:t>
            </a:r>
            <a:r>
              <a:rPr sz="1100" spc="3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Hanover</a:t>
            </a:r>
            <a:r>
              <a:rPr sz="1100" spc="3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cross-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referenced</a:t>
            </a:r>
            <a:r>
              <a:rPr sz="1100" spc="3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GSU’s</a:t>
            </a:r>
            <a:r>
              <a:rPr sz="1100" spc="3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number</a:t>
            </a:r>
            <a:r>
              <a:rPr sz="1100" spc="3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3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graduates</a:t>
            </a:r>
            <a:r>
              <a:rPr sz="1100" spc="3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3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average</a:t>
            </a:r>
            <a:r>
              <a:rPr sz="1100" spc="3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graduate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earnings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2022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with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differences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between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median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income</a:t>
            </a:r>
            <a:r>
              <a:rPr sz="1100" spc="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for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individuals</a:t>
            </a:r>
            <a:r>
              <a:rPr sz="1100" spc="3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holding</a:t>
            </a:r>
            <a:r>
              <a:rPr sz="1100" spc="3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bachelor’s</a:t>
            </a:r>
            <a:r>
              <a:rPr sz="1100" spc="3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or</a:t>
            </a:r>
            <a:r>
              <a:rPr sz="1100" spc="3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graduate</a:t>
            </a:r>
            <a:r>
              <a:rPr sz="1100" spc="3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degrees</a:t>
            </a:r>
            <a:r>
              <a:rPr sz="1100" spc="3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3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those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completing</a:t>
            </a:r>
            <a:r>
              <a:rPr sz="1100" spc="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prior</a:t>
            </a:r>
            <a:r>
              <a:rPr sz="1100" spc="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level</a:t>
            </a:r>
            <a:r>
              <a:rPr sz="1100" spc="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educational</a:t>
            </a:r>
            <a:r>
              <a:rPr sz="1100" spc="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attainment.</a:t>
            </a:r>
            <a:r>
              <a:rPr sz="1100" spc="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To</a:t>
            </a:r>
            <a:r>
              <a:rPr sz="1100" spc="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estimate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229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number</a:t>
            </a:r>
            <a:r>
              <a:rPr sz="1100" spc="2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2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graduates</a:t>
            </a:r>
            <a:r>
              <a:rPr sz="1100" spc="2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within</a:t>
            </a:r>
            <a:r>
              <a:rPr sz="1100" spc="2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2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region,</a:t>
            </a:r>
            <a:r>
              <a:rPr sz="1100" spc="2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Hanover</a:t>
            </a:r>
            <a:r>
              <a:rPr sz="1100" spc="2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weighted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conferrals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by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percentage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alumni</a:t>
            </a:r>
            <a:r>
              <a:rPr sz="1100" spc="-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remaining</a:t>
            </a:r>
            <a:r>
              <a:rPr sz="1100" spc="-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within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50</a:t>
            </a:r>
            <a:r>
              <a:rPr sz="1100" spc="-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miles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of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1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institution</a:t>
            </a:r>
            <a:r>
              <a:rPr sz="1100" spc="1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according</a:t>
            </a:r>
            <a:r>
              <a:rPr sz="1100" spc="1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to</a:t>
            </a:r>
            <a:r>
              <a:rPr sz="1100" spc="1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GSU’s</a:t>
            </a:r>
            <a:r>
              <a:rPr sz="1100" spc="1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u="sng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3"/>
              </a:rPr>
              <a:t>2022</a:t>
            </a:r>
            <a:r>
              <a:rPr sz="1100" u="sng" spc="180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3"/>
              </a:rPr>
              <a:t> </a:t>
            </a:r>
            <a:r>
              <a:rPr sz="1100" u="sng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3"/>
              </a:rPr>
              <a:t>annual</a:t>
            </a:r>
            <a:r>
              <a:rPr sz="1100" u="sng" spc="200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3"/>
              </a:rPr>
              <a:t> </a:t>
            </a:r>
            <a:r>
              <a:rPr sz="1100" u="sng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3"/>
              </a:rPr>
              <a:t>report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.</a:t>
            </a:r>
            <a:r>
              <a:rPr sz="1100" spc="2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Hanover uses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data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provided by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Governors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State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University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for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this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analysis.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This</a:t>
            </a:r>
            <a:r>
              <a:rPr sz="1100" spc="-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analysis</a:t>
            </a:r>
            <a:r>
              <a:rPr sz="1100" spc="-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makes</a:t>
            </a:r>
            <a:r>
              <a:rPr sz="1100" spc="-11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several</a:t>
            </a:r>
            <a:r>
              <a:rPr sz="1100" spc="-11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assumptions: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ahoma"/>
              <a:cs typeface="Tahoma"/>
            </a:endParaRPr>
          </a:p>
          <a:p>
            <a:pPr marL="184785" marR="6985" indent="-17272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184785" algn="l"/>
              </a:tabLst>
            </a:pP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Assumes</a:t>
            </a:r>
            <a:r>
              <a:rPr sz="1100" spc="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all</a:t>
            </a:r>
            <a:r>
              <a:rPr sz="1100" spc="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in-area</a:t>
            </a:r>
            <a:r>
              <a:rPr sz="1100" spc="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graduates</a:t>
            </a:r>
            <a:r>
              <a:rPr sz="1100" spc="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earn</a:t>
            </a:r>
            <a:r>
              <a:rPr sz="1100" spc="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at</a:t>
            </a:r>
            <a:r>
              <a:rPr sz="1100" spc="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least</a:t>
            </a:r>
            <a:r>
              <a:rPr sz="1100" spc="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alumni</a:t>
            </a:r>
            <a:r>
              <a:rPr sz="1100" spc="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survey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mean</a:t>
            </a:r>
            <a:r>
              <a:rPr sz="1100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or</a:t>
            </a:r>
            <a:r>
              <a:rPr sz="1100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state</a:t>
            </a:r>
            <a:r>
              <a:rPr sz="1100" spc="-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median</a:t>
            </a:r>
            <a:r>
              <a:rPr sz="1100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for</a:t>
            </a:r>
            <a:r>
              <a:rPr sz="1100" spc="-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that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degree</a:t>
            </a:r>
            <a:r>
              <a:rPr sz="1100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level.</a:t>
            </a:r>
            <a:endParaRPr sz="11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84785" algn="l"/>
              </a:tabLst>
            </a:pP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Does</a:t>
            </a:r>
            <a:r>
              <a:rPr sz="1100" spc="-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not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account</a:t>
            </a:r>
            <a:r>
              <a:rPr sz="1100" spc="-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for</a:t>
            </a:r>
            <a:r>
              <a:rPr sz="1100" spc="-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variations</a:t>
            </a:r>
            <a:r>
              <a:rPr sz="1100" spc="-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by</a:t>
            </a:r>
            <a:r>
              <a:rPr sz="1100" spc="-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degree</a:t>
            </a:r>
            <a:r>
              <a:rPr sz="1100" spc="-1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type</a:t>
            </a:r>
            <a:r>
              <a:rPr sz="1100" spc="-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or</a:t>
            </a:r>
            <a:r>
              <a:rPr sz="1100" spc="-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specialization.</a:t>
            </a:r>
            <a:endParaRPr sz="1100">
              <a:latin typeface="Tahoma"/>
              <a:cs typeface="Tahoma"/>
            </a:endParaRPr>
          </a:p>
          <a:p>
            <a:pPr marL="184150" indent="-17145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84150" algn="l"/>
              </a:tabLst>
            </a:pP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Does</a:t>
            </a:r>
            <a:r>
              <a:rPr sz="1100" spc="-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not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account</a:t>
            </a:r>
            <a:r>
              <a:rPr sz="1100" spc="-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for</a:t>
            </a:r>
            <a:r>
              <a:rPr sz="1100" spc="-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variations</a:t>
            </a:r>
            <a:r>
              <a:rPr sz="1100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based</a:t>
            </a:r>
            <a:r>
              <a:rPr sz="1100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on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age</a:t>
            </a:r>
            <a:r>
              <a:rPr sz="1100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or</a:t>
            </a:r>
            <a:r>
              <a:rPr sz="1100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experience</a:t>
            </a:r>
            <a:r>
              <a:rPr sz="1100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level.</a:t>
            </a:r>
            <a:endParaRPr sz="1100">
              <a:latin typeface="Tahoma"/>
              <a:cs typeface="Tahom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559105" y="1717548"/>
            <a:ext cx="1832610" cy="1839595"/>
            <a:chOff x="6559105" y="1717548"/>
            <a:chExt cx="1832610" cy="1839595"/>
          </a:xfrm>
        </p:grpSpPr>
        <p:sp>
          <p:nvSpPr>
            <p:cNvPr id="5" name="object 5"/>
            <p:cNvSpPr/>
            <p:nvPr/>
          </p:nvSpPr>
          <p:spPr>
            <a:xfrm>
              <a:off x="6563868" y="1836419"/>
              <a:ext cx="1827530" cy="1602105"/>
            </a:xfrm>
            <a:custGeom>
              <a:avLst/>
              <a:gdLst/>
              <a:ahLst/>
              <a:cxnLst/>
              <a:rect l="l" t="t" r="r" b="b"/>
              <a:pathLst>
                <a:path w="1827529" h="1602104">
                  <a:moveTo>
                    <a:pt x="790956" y="1470660"/>
                  </a:moveTo>
                  <a:lnTo>
                    <a:pt x="0" y="1470660"/>
                  </a:lnTo>
                  <a:lnTo>
                    <a:pt x="0" y="1601724"/>
                  </a:lnTo>
                  <a:lnTo>
                    <a:pt x="790956" y="1601724"/>
                  </a:lnTo>
                  <a:lnTo>
                    <a:pt x="790956" y="1470660"/>
                  </a:lnTo>
                  <a:close/>
                </a:path>
                <a:path w="1827529" h="1602104">
                  <a:moveTo>
                    <a:pt x="931164" y="1103376"/>
                  </a:moveTo>
                  <a:lnTo>
                    <a:pt x="0" y="1103376"/>
                  </a:lnTo>
                  <a:lnTo>
                    <a:pt x="0" y="1234440"/>
                  </a:lnTo>
                  <a:lnTo>
                    <a:pt x="931164" y="1234440"/>
                  </a:lnTo>
                  <a:lnTo>
                    <a:pt x="931164" y="1103376"/>
                  </a:lnTo>
                  <a:close/>
                </a:path>
                <a:path w="1827529" h="1602104">
                  <a:moveTo>
                    <a:pt x="1424940" y="736092"/>
                  </a:moveTo>
                  <a:lnTo>
                    <a:pt x="0" y="736092"/>
                  </a:lnTo>
                  <a:lnTo>
                    <a:pt x="0" y="865632"/>
                  </a:lnTo>
                  <a:lnTo>
                    <a:pt x="1424940" y="865632"/>
                  </a:lnTo>
                  <a:lnTo>
                    <a:pt x="1424940" y="736092"/>
                  </a:lnTo>
                  <a:close/>
                </a:path>
                <a:path w="1827529" h="1602104">
                  <a:moveTo>
                    <a:pt x="1437132" y="367284"/>
                  </a:moveTo>
                  <a:lnTo>
                    <a:pt x="0" y="367284"/>
                  </a:lnTo>
                  <a:lnTo>
                    <a:pt x="0" y="498348"/>
                  </a:lnTo>
                  <a:lnTo>
                    <a:pt x="1437132" y="498348"/>
                  </a:lnTo>
                  <a:lnTo>
                    <a:pt x="1437132" y="367284"/>
                  </a:lnTo>
                  <a:close/>
                </a:path>
                <a:path w="1827529" h="1602104">
                  <a:moveTo>
                    <a:pt x="1827276" y="0"/>
                  </a:moveTo>
                  <a:lnTo>
                    <a:pt x="0" y="0"/>
                  </a:lnTo>
                  <a:lnTo>
                    <a:pt x="0" y="129540"/>
                  </a:lnTo>
                  <a:lnTo>
                    <a:pt x="1827276" y="129540"/>
                  </a:lnTo>
                  <a:lnTo>
                    <a:pt x="1827276" y="0"/>
                  </a:lnTo>
                  <a:close/>
                </a:path>
              </a:pathLst>
            </a:custGeom>
            <a:solidFill>
              <a:srgbClr val="0058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563868" y="1717548"/>
              <a:ext cx="0" cy="1839595"/>
            </a:xfrm>
            <a:custGeom>
              <a:avLst/>
              <a:gdLst/>
              <a:ahLst/>
              <a:cxnLst/>
              <a:rect l="l" t="t" r="r" b="b"/>
              <a:pathLst>
                <a:path h="1839595">
                  <a:moveTo>
                    <a:pt x="0" y="183946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DDDE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416545" y="3290696"/>
            <a:ext cx="4527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solidFill>
                  <a:srgbClr val="54575A"/>
                </a:solidFill>
                <a:latin typeface="Tahoma"/>
                <a:cs typeface="Tahoma"/>
              </a:rPr>
              <a:t>$35,334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HIGHER</a:t>
            </a:r>
            <a:r>
              <a:rPr spc="-30" dirty="0"/>
              <a:t> </a:t>
            </a:r>
            <a:r>
              <a:rPr spc="-10" dirty="0"/>
              <a:t>EDUCATION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8" name="object 8"/>
          <p:cNvSpPr txBox="1"/>
          <p:nvPr/>
        </p:nvSpPr>
        <p:spPr>
          <a:xfrm>
            <a:off x="7557643" y="2922778"/>
            <a:ext cx="4527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solidFill>
                  <a:srgbClr val="54575A"/>
                </a:solidFill>
                <a:latin typeface="Tahoma"/>
                <a:cs typeface="Tahoma"/>
              </a:rPr>
              <a:t>$41,652</a:t>
            </a:r>
            <a:endParaRPr sz="9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51418" y="2554985"/>
            <a:ext cx="4527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solidFill>
                  <a:srgbClr val="54575A"/>
                </a:solidFill>
                <a:latin typeface="Tahoma"/>
                <a:cs typeface="Tahoma"/>
              </a:rPr>
              <a:t>$63,725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63610" y="2187066"/>
            <a:ext cx="4527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solidFill>
                  <a:srgbClr val="54575A"/>
                </a:solidFill>
                <a:latin typeface="Tahoma"/>
                <a:cs typeface="Tahoma"/>
              </a:rPr>
              <a:t>$64,270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18684" y="3285235"/>
            <a:ext cx="17526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High</a:t>
            </a:r>
            <a:r>
              <a:rPr sz="900" spc="-7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School</a:t>
            </a:r>
            <a:r>
              <a:rPr sz="900" spc="-6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Diploma</a:t>
            </a:r>
            <a:r>
              <a:rPr sz="900" spc="-7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or</a:t>
            </a:r>
            <a:r>
              <a:rPr sz="900" spc="-8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Equivalent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94782" y="2917063"/>
            <a:ext cx="97663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Associate's</a:t>
            </a:r>
            <a:r>
              <a:rPr sz="900" spc="-3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Degree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30722" y="2549144"/>
            <a:ext cx="9417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Bachelor's</a:t>
            </a:r>
            <a:r>
              <a:rPr sz="900" spc="-2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Degree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20766" y="2181225"/>
            <a:ext cx="13506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GSU</a:t>
            </a:r>
            <a:r>
              <a:rPr sz="900" spc="-3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Undergraduate</a:t>
            </a:r>
            <a:r>
              <a:rPr sz="900" spc="-2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6B6D70"/>
                </a:solidFill>
                <a:latin typeface="Tahoma"/>
                <a:cs typeface="Tahoma"/>
              </a:rPr>
              <a:t>Mean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27575" y="862330"/>
            <a:ext cx="4178935" cy="1119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1400" spc="90" dirty="0">
                <a:solidFill>
                  <a:srgbClr val="52555A"/>
                </a:solidFill>
                <a:latin typeface="Tahoma"/>
                <a:cs typeface="Tahoma"/>
              </a:rPr>
              <a:t>ANNUAL</a:t>
            </a:r>
            <a:r>
              <a:rPr sz="1400" spc="95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52555A"/>
                </a:solidFill>
                <a:latin typeface="Tahoma"/>
                <a:cs typeface="Tahoma"/>
              </a:rPr>
              <a:t>EARNINGS</a:t>
            </a:r>
            <a:r>
              <a:rPr sz="1400" spc="8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65" dirty="0">
                <a:solidFill>
                  <a:srgbClr val="52555A"/>
                </a:solidFill>
                <a:latin typeface="Tahoma"/>
                <a:cs typeface="Tahoma"/>
              </a:rPr>
              <a:t>BY</a:t>
            </a:r>
            <a:r>
              <a:rPr sz="1400" spc="95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52555A"/>
                </a:solidFill>
                <a:latin typeface="Tahoma"/>
                <a:cs typeface="Tahoma"/>
              </a:rPr>
              <a:t>LEVEL</a:t>
            </a:r>
            <a:r>
              <a:rPr sz="1400" spc="10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90" dirty="0">
                <a:solidFill>
                  <a:srgbClr val="52555A"/>
                </a:solidFill>
                <a:latin typeface="Tahoma"/>
                <a:cs typeface="Tahoma"/>
              </a:rPr>
              <a:t>OF</a:t>
            </a:r>
            <a:r>
              <a:rPr sz="1400" spc="7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50" dirty="0">
                <a:solidFill>
                  <a:srgbClr val="52555A"/>
                </a:solidFill>
                <a:latin typeface="Tahoma"/>
                <a:cs typeface="Tahoma"/>
              </a:rPr>
              <a:t>EDUCATIONAL</a:t>
            </a:r>
            <a:endParaRPr sz="1400">
              <a:latin typeface="Tahoma"/>
              <a:cs typeface="Tahoma"/>
            </a:endParaRPr>
          </a:p>
          <a:p>
            <a:pPr marL="12700" algn="just">
              <a:lnSpc>
                <a:spcPct val="100000"/>
              </a:lnSpc>
            </a:pPr>
            <a:r>
              <a:rPr sz="1400" spc="30" dirty="0">
                <a:solidFill>
                  <a:srgbClr val="52555A"/>
                </a:solidFill>
                <a:latin typeface="Tahoma"/>
                <a:cs typeface="Tahoma"/>
              </a:rPr>
              <a:t>ATTAINMENT,</a:t>
            </a:r>
            <a:r>
              <a:rPr sz="1400" spc="-6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-10" dirty="0">
                <a:solidFill>
                  <a:srgbClr val="52555A"/>
                </a:solidFill>
                <a:latin typeface="Tahoma"/>
                <a:cs typeface="Tahoma"/>
              </a:rPr>
              <a:t>ILLINOIS</a:t>
            </a:r>
            <a:endParaRPr sz="1400">
              <a:latin typeface="Tahoma"/>
              <a:cs typeface="Tahoma"/>
            </a:endParaRPr>
          </a:p>
          <a:p>
            <a:pPr marL="12700" marR="34925" algn="just">
              <a:lnSpc>
                <a:spcPct val="100000"/>
              </a:lnSpc>
              <a:spcBef>
                <a:spcPts val="10"/>
              </a:spcBef>
            </a:pP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Based</a:t>
            </a:r>
            <a:r>
              <a:rPr sz="800" i="1" spc="-10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on </a:t>
            </a:r>
            <a:r>
              <a:rPr sz="800" i="1" spc="-40" dirty="0">
                <a:solidFill>
                  <a:srgbClr val="52555A"/>
                </a:solidFill>
                <a:latin typeface="Trebuchet MS"/>
                <a:cs typeface="Trebuchet MS"/>
              </a:rPr>
              <a:t>undergraduate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30" dirty="0">
                <a:solidFill>
                  <a:srgbClr val="52555A"/>
                </a:solidFill>
                <a:latin typeface="Trebuchet MS"/>
                <a:cs typeface="Trebuchet MS"/>
              </a:rPr>
              <a:t>earnings</a:t>
            </a:r>
            <a:r>
              <a:rPr sz="800" i="1" spc="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20" dirty="0">
                <a:solidFill>
                  <a:srgbClr val="52555A"/>
                </a:solidFill>
                <a:latin typeface="Trebuchet MS"/>
                <a:cs typeface="Trebuchet MS"/>
              </a:rPr>
              <a:t>data</a:t>
            </a:r>
            <a:r>
              <a:rPr sz="800" i="1" spc="-1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35" dirty="0">
                <a:solidFill>
                  <a:srgbClr val="52555A"/>
                </a:solidFill>
                <a:latin typeface="Trebuchet MS"/>
                <a:cs typeface="Trebuchet MS"/>
              </a:rPr>
              <a:t>provided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 by</a:t>
            </a:r>
            <a:r>
              <a:rPr sz="800" i="1" spc="-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GSU</a:t>
            </a:r>
            <a:r>
              <a:rPr sz="800" i="1" spc="-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and</a:t>
            </a:r>
            <a:r>
              <a:rPr sz="800" i="1" spc="-10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35" dirty="0">
                <a:solidFill>
                  <a:srgbClr val="52555A"/>
                </a:solidFill>
                <a:latin typeface="Trebuchet MS"/>
                <a:cs typeface="Trebuchet MS"/>
              </a:rPr>
              <a:t>average</a:t>
            </a:r>
            <a:r>
              <a:rPr sz="800" i="1" spc="-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20" dirty="0">
                <a:solidFill>
                  <a:srgbClr val="52555A"/>
                </a:solidFill>
                <a:latin typeface="Trebuchet MS"/>
                <a:cs typeface="Trebuchet MS"/>
              </a:rPr>
              <a:t>wage</a:t>
            </a:r>
            <a:r>
              <a:rPr sz="800" i="1" spc="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20" dirty="0">
                <a:solidFill>
                  <a:srgbClr val="52555A"/>
                </a:solidFill>
                <a:latin typeface="Trebuchet MS"/>
                <a:cs typeface="Trebuchet MS"/>
              </a:rPr>
              <a:t>data</a:t>
            </a:r>
            <a:r>
              <a:rPr sz="800" i="1" spc="-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by</a:t>
            </a:r>
            <a:r>
              <a:rPr sz="800" i="1" spc="-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15" dirty="0">
                <a:solidFill>
                  <a:srgbClr val="52555A"/>
                </a:solidFill>
                <a:latin typeface="Trebuchet MS"/>
                <a:cs typeface="Trebuchet MS"/>
              </a:rPr>
              <a:t>educational </a:t>
            </a:r>
            <a:r>
              <a:rPr sz="800" i="1" spc="-35" dirty="0">
                <a:solidFill>
                  <a:srgbClr val="52555A"/>
                </a:solidFill>
                <a:latin typeface="Trebuchet MS"/>
                <a:cs typeface="Trebuchet MS"/>
              </a:rPr>
              <a:t>attainment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30" dirty="0">
                <a:solidFill>
                  <a:srgbClr val="52555A"/>
                </a:solidFill>
                <a:latin typeface="Trebuchet MS"/>
                <a:cs typeface="Trebuchet MS"/>
              </a:rPr>
              <a:t>level</a:t>
            </a:r>
            <a:r>
              <a:rPr sz="800" i="1" spc="-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35" dirty="0">
                <a:solidFill>
                  <a:srgbClr val="52555A"/>
                </a:solidFill>
                <a:latin typeface="Trebuchet MS"/>
                <a:cs typeface="Trebuchet MS"/>
              </a:rPr>
              <a:t>reported</a:t>
            </a:r>
            <a:r>
              <a:rPr sz="800" i="1" spc="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by</a:t>
            </a:r>
            <a:r>
              <a:rPr sz="800" i="1" spc="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the </a:t>
            </a:r>
            <a:r>
              <a:rPr sz="800" i="1" spc="-35" dirty="0">
                <a:solidFill>
                  <a:srgbClr val="52555A"/>
                </a:solidFill>
                <a:latin typeface="Trebuchet MS"/>
                <a:cs typeface="Trebuchet MS"/>
              </a:rPr>
              <a:t>U.S.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 Census</a:t>
            </a:r>
            <a:r>
              <a:rPr sz="800" i="1" spc="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25" dirty="0">
                <a:solidFill>
                  <a:srgbClr val="52555A"/>
                </a:solidFill>
                <a:latin typeface="Trebuchet MS"/>
                <a:cs typeface="Trebuchet MS"/>
              </a:rPr>
              <a:t>Bureau.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 GSU </a:t>
            </a:r>
            <a:r>
              <a:rPr sz="800" i="1" spc="-25" dirty="0">
                <a:solidFill>
                  <a:srgbClr val="52555A"/>
                </a:solidFill>
                <a:latin typeface="Trebuchet MS"/>
                <a:cs typeface="Trebuchet MS"/>
              </a:rPr>
              <a:t>gradate</a:t>
            </a:r>
            <a:r>
              <a:rPr sz="800" i="1" spc="10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mean </a:t>
            </a:r>
            <a:r>
              <a:rPr sz="800" i="1" spc="-10" dirty="0">
                <a:solidFill>
                  <a:srgbClr val="52555A"/>
                </a:solidFill>
                <a:latin typeface="Trebuchet MS"/>
                <a:cs typeface="Trebuchet MS"/>
              </a:rPr>
              <a:t>annual</a:t>
            </a:r>
            <a:r>
              <a:rPr sz="800" i="1" spc="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25" dirty="0">
                <a:solidFill>
                  <a:srgbClr val="52555A"/>
                </a:solidFill>
                <a:latin typeface="Trebuchet MS"/>
                <a:cs typeface="Trebuchet MS"/>
              </a:rPr>
              <a:t>earnings</a:t>
            </a:r>
            <a:r>
              <a:rPr sz="800" i="1" spc="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25" dirty="0">
                <a:solidFill>
                  <a:srgbClr val="52555A"/>
                </a:solidFill>
                <a:latin typeface="Trebuchet MS"/>
                <a:cs typeface="Trebuchet MS"/>
              </a:rPr>
              <a:t>not </a:t>
            </a:r>
            <a:r>
              <a:rPr sz="800" i="1" spc="-10" dirty="0">
                <a:solidFill>
                  <a:srgbClr val="52555A"/>
                </a:solidFill>
                <a:latin typeface="Trebuchet MS"/>
                <a:cs typeface="Trebuchet MS"/>
              </a:rPr>
              <a:t>provided.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Trebuchet MS"/>
              <a:cs typeface="Trebuchet MS"/>
            </a:endParaRPr>
          </a:p>
          <a:p>
            <a:pPr marL="88900">
              <a:lnSpc>
                <a:spcPct val="100000"/>
              </a:lnSpc>
              <a:tabLst>
                <a:tab pos="3738879" algn="l"/>
              </a:tabLst>
            </a:pPr>
            <a:r>
              <a:rPr sz="1350" baseline="3086" dirty="0">
                <a:solidFill>
                  <a:srgbClr val="6B6D70"/>
                </a:solidFill>
                <a:latin typeface="Tahoma"/>
                <a:cs typeface="Tahoma"/>
              </a:rPr>
              <a:t>Graduate</a:t>
            </a:r>
            <a:r>
              <a:rPr sz="1350" spc="-67" baseline="3086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1350" baseline="3086" dirty="0">
                <a:solidFill>
                  <a:srgbClr val="6B6D70"/>
                </a:solidFill>
                <a:latin typeface="Tahoma"/>
                <a:cs typeface="Tahoma"/>
              </a:rPr>
              <a:t>or</a:t>
            </a:r>
            <a:r>
              <a:rPr sz="1350" spc="-52" baseline="3086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1350" baseline="3086" dirty="0">
                <a:solidFill>
                  <a:srgbClr val="6B6D70"/>
                </a:solidFill>
                <a:latin typeface="Tahoma"/>
                <a:cs typeface="Tahoma"/>
              </a:rPr>
              <a:t>Professional</a:t>
            </a:r>
            <a:r>
              <a:rPr sz="1350" spc="-52" baseline="3086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1350" spc="-15" baseline="3086" dirty="0">
                <a:solidFill>
                  <a:srgbClr val="6B6D70"/>
                </a:solidFill>
                <a:latin typeface="Tahoma"/>
                <a:cs typeface="Tahoma"/>
              </a:rPr>
              <a:t>Degree</a:t>
            </a:r>
            <a:r>
              <a:rPr sz="1350" baseline="3086" dirty="0">
                <a:solidFill>
                  <a:srgbClr val="6B6D70"/>
                </a:solidFill>
                <a:latin typeface="Tahoma"/>
                <a:cs typeface="Tahoma"/>
              </a:rPr>
              <a:t>	</a:t>
            </a:r>
            <a:r>
              <a:rPr sz="900" b="1" spc="-50" dirty="0">
                <a:solidFill>
                  <a:srgbClr val="54575A"/>
                </a:solidFill>
                <a:latin typeface="Tahoma"/>
                <a:cs typeface="Tahoma"/>
              </a:rPr>
              <a:t>$81,737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27575" y="3667505"/>
            <a:ext cx="414909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52555A"/>
                </a:solidFill>
                <a:latin typeface="Tahoma"/>
                <a:cs typeface="Tahoma"/>
              </a:rPr>
              <a:t>SALARY</a:t>
            </a:r>
            <a:r>
              <a:rPr sz="1400" spc="29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75" dirty="0">
                <a:solidFill>
                  <a:srgbClr val="52555A"/>
                </a:solidFill>
                <a:latin typeface="Tahoma"/>
                <a:cs typeface="Tahoma"/>
              </a:rPr>
              <a:t>PREMIUM</a:t>
            </a:r>
            <a:r>
              <a:rPr sz="1400" spc="265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65" dirty="0">
                <a:solidFill>
                  <a:srgbClr val="52555A"/>
                </a:solidFill>
                <a:latin typeface="Tahoma"/>
                <a:cs typeface="Tahoma"/>
              </a:rPr>
              <a:t>BY</a:t>
            </a:r>
            <a:r>
              <a:rPr sz="1400" spc="285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52555A"/>
                </a:solidFill>
                <a:latin typeface="Tahoma"/>
                <a:cs typeface="Tahoma"/>
              </a:rPr>
              <a:t>LEVEL</a:t>
            </a:r>
            <a:r>
              <a:rPr sz="1400" spc="28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90" dirty="0">
                <a:solidFill>
                  <a:srgbClr val="52555A"/>
                </a:solidFill>
                <a:latin typeface="Tahoma"/>
                <a:cs typeface="Tahoma"/>
              </a:rPr>
              <a:t>OF</a:t>
            </a:r>
            <a:r>
              <a:rPr sz="1400" spc="265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50" dirty="0">
                <a:solidFill>
                  <a:srgbClr val="52555A"/>
                </a:solidFill>
                <a:latin typeface="Tahoma"/>
                <a:cs typeface="Tahoma"/>
              </a:rPr>
              <a:t>EDUCATIONAL </a:t>
            </a:r>
            <a:r>
              <a:rPr sz="1400" spc="60" dirty="0">
                <a:solidFill>
                  <a:srgbClr val="52555A"/>
                </a:solidFill>
                <a:latin typeface="Tahoma"/>
                <a:cs typeface="Tahoma"/>
              </a:rPr>
              <a:t>ATTAINMENT</a:t>
            </a:r>
            <a:r>
              <a:rPr sz="1400" spc="-18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70" dirty="0">
                <a:solidFill>
                  <a:srgbClr val="52555A"/>
                </a:solidFill>
                <a:latin typeface="Tahoma"/>
                <a:cs typeface="Tahoma"/>
              </a:rPr>
              <a:t>FOR</a:t>
            </a:r>
            <a:r>
              <a:rPr sz="1400" spc="-165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-10" dirty="0">
                <a:solidFill>
                  <a:srgbClr val="52555A"/>
                </a:solidFill>
                <a:latin typeface="Tahoma"/>
                <a:cs typeface="Tahoma"/>
              </a:rPr>
              <a:t>ILLINOIS</a:t>
            </a:r>
            <a:r>
              <a:rPr sz="1400" spc="-16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55" dirty="0">
                <a:solidFill>
                  <a:srgbClr val="52555A"/>
                </a:solidFill>
                <a:latin typeface="Tahoma"/>
                <a:cs typeface="Tahoma"/>
              </a:rPr>
              <a:t>WORKERS</a:t>
            </a:r>
            <a:endParaRPr sz="1400">
              <a:latin typeface="Tahoma"/>
              <a:cs typeface="Tahoma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4715509" y="4205478"/>
          <a:ext cx="4298315" cy="1400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4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4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16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Educational</a:t>
                      </a:r>
                      <a:r>
                        <a:rPr sz="1000" b="1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Attainment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F1F2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Premium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F1F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GSU</a:t>
                      </a:r>
                      <a:r>
                        <a:rPr sz="1000" spc="-6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Bachelor’s</a:t>
                      </a:r>
                      <a:r>
                        <a:rPr sz="1000" spc="-3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Degree*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711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$28,936</a:t>
                      </a:r>
                      <a:r>
                        <a:rPr sz="1000" spc="-10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(over</a:t>
                      </a:r>
                      <a:r>
                        <a:rPr sz="1000" spc="-9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HS</a:t>
                      </a:r>
                      <a:r>
                        <a:rPr sz="1000" spc="-1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Diploma)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$22,618</a:t>
                      </a:r>
                      <a:r>
                        <a:rPr sz="1000" spc="-10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(over</a:t>
                      </a:r>
                      <a:r>
                        <a:rPr sz="1000" spc="-1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Associate)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Graduate</a:t>
                      </a:r>
                      <a:r>
                        <a:rPr sz="1000" spc="-2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sz="1000" spc="-8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Professional</a:t>
                      </a:r>
                      <a:r>
                        <a:rPr sz="1000" spc="-4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Degree**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$17,467</a:t>
                      </a:r>
                      <a:r>
                        <a:rPr sz="1000" spc="-8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(over</a:t>
                      </a:r>
                      <a:r>
                        <a:rPr sz="1000" spc="-8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GSU</a:t>
                      </a:r>
                      <a:r>
                        <a:rPr sz="1000" spc="-7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Undergrad)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object 18"/>
          <p:cNvSpPr txBox="1"/>
          <p:nvPr/>
        </p:nvSpPr>
        <p:spPr>
          <a:xfrm>
            <a:off x="4744592" y="5683707"/>
            <a:ext cx="41700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30" dirty="0">
                <a:solidFill>
                  <a:srgbClr val="1F1F20"/>
                </a:solidFill>
                <a:latin typeface="Tahoma"/>
                <a:cs typeface="Tahoma"/>
              </a:rPr>
              <a:t>*Source:</a:t>
            </a:r>
            <a:r>
              <a:rPr sz="800" spc="-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800" spc="-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undergraduate</a:t>
            </a:r>
            <a:r>
              <a:rPr sz="8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spc="-20" dirty="0">
                <a:solidFill>
                  <a:srgbClr val="1F1F20"/>
                </a:solidFill>
                <a:latin typeface="Tahoma"/>
                <a:cs typeface="Tahoma"/>
              </a:rPr>
              <a:t>wages</a:t>
            </a:r>
            <a:r>
              <a:rPr sz="800" spc="-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1F1F20"/>
                </a:solidFill>
                <a:latin typeface="Tahoma"/>
                <a:cs typeface="Tahoma"/>
              </a:rPr>
              <a:t>based</a:t>
            </a:r>
            <a:r>
              <a:rPr sz="800" spc="-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on</a:t>
            </a:r>
            <a:r>
              <a:rPr sz="800" spc="-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survey</a:t>
            </a:r>
            <a:r>
              <a:rPr sz="8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800" spc="-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800" spc="-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undergraduate</a:t>
            </a:r>
            <a:r>
              <a:rPr sz="8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1F1F20"/>
                </a:solidFill>
                <a:latin typeface="Tahoma"/>
                <a:cs typeface="Tahoma"/>
              </a:rPr>
              <a:t>alumni</a:t>
            </a:r>
            <a:endParaRPr sz="8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800" spc="-35" dirty="0">
                <a:solidFill>
                  <a:srgbClr val="1F1F20"/>
                </a:solidFill>
                <a:latin typeface="Tahoma"/>
                <a:cs typeface="Tahoma"/>
              </a:rPr>
              <a:t>**Source:</a:t>
            </a:r>
            <a:r>
              <a:rPr sz="800" spc="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Median</a:t>
            </a:r>
            <a:r>
              <a:rPr sz="800" spc="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1F1F20"/>
                </a:solidFill>
                <a:latin typeface="Tahoma"/>
                <a:cs typeface="Tahoma"/>
              </a:rPr>
              <a:t>wages</a:t>
            </a:r>
            <a:r>
              <a:rPr sz="800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by</a:t>
            </a:r>
            <a:r>
              <a:rPr sz="800" spc="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educational</a:t>
            </a:r>
            <a:r>
              <a:rPr sz="800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attainment</a:t>
            </a:r>
            <a:r>
              <a:rPr sz="800" spc="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from</a:t>
            </a:r>
            <a:r>
              <a:rPr sz="800" spc="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u="sng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4"/>
              </a:rPr>
              <a:t>US</a:t>
            </a:r>
            <a:r>
              <a:rPr sz="800" u="sng" spc="40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4"/>
              </a:rPr>
              <a:t> </a:t>
            </a:r>
            <a:r>
              <a:rPr sz="800" u="sng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4"/>
              </a:rPr>
              <a:t>Census</a:t>
            </a:r>
            <a:r>
              <a:rPr sz="800" u="sng" spc="55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4"/>
              </a:rPr>
              <a:t> </a:t>
            </a:r>
            <a:r>
              <a:rPr sz="800" u="sng" dirty="0">
                <a:solidFill>
                  <a:srgbClr val="FB4B01"/>
                </a:solidFill>
                <a:uFill>
                  <a:solidFill>
                    <a:srgbClr val="FB4B01"/>
                  </a:solidFill>
                </a:uFill>
                <a:latin typeface="Tahoma"/>
                <a:cs typeface="Tahoma"/>
                <a:hlinkClick r:id="rId4"/>
              </a:rPr>
              <a:t>Bureau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;</a:t>
            </a:r>
            <a:r>
              <a:rPr sz="800" spc="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800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1F1F20"/>
                </a:solidFill>
                <a:latin typeface="Tahoma"/>
                <a:cs typeface="Tahoma"/>
              </a:rPr>
              <a:t>graduate </a:t>
            </a:r>
            <a:r>
              <a:rPr sz="800" spc="-20" dirty="0">
                <a:solidFill>
                  <a:srgbClr val="1F1F20"/>
                </a:solidFill>
                <a:latin typeface="Tahoma"/>
                <a:cs typeface="Tahoma"/>
              </a:rPr>
              <a:t>wages</a:t>
            </a:r>
            <a:r>
              <a:rPr sz="800" spc="-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1F1F20"/>
                </a:solidFill>
                <a:latin typeface="Tahoma"/>
                <a:cs typeface="Tahoma"/>
              </a:rPr>
              <a:t>unavailable.</a:t>
            </a:r>
            <a:endParaRPr sz="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0" y="0"/>
            <a:ext cx="4572000" cy="6858000"/>
            <a:chOff x="4572000" y="0"/>
            <a:chExt cx="4572000" cy="6858000"/>
          </a:xfrm>
        </p:grpSpPr>
        <p:sp>
          <p:nvSpPr>
            <p:cNvPr id="3" name="object 3"/>
            <p:cNvSpPr/>
            <p:nvPr/>
          </p:nvSpPr>
          <p:spPr>
            <a:xfrm>
              <a:off x="4572000" y="0"/>
              <a:ext cx="4572000" cy="6858000"/>
            </a:xfrm>
            <a:custGeom>
              <a:avLst/>
              <a:gdLst/>
              <a:ahLst/>
              <a:cxnLst/>
              <a:rect l="l" t="t" r="r" b="b"/>
              <a:pathLst>
                <a:path w="4572000" h="6858000">
                  <a:moveTo>
                    <a:pt x="45720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572000" y="6858000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D3E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16111" y="6240779"/>
              <a:ext cx="346075" cy="617220"/>
            </a:xfrm>
            <a:custGeom>
              <a:avLst/>
              <a:gdLst/>
              <a:ahLst/>
              <a:cxnLst/>
              <a:rect l="l" t="t" r="r" b="b"/>
              <a:pathLst>
                <a:path w="346075" h="617220">
                  <a:moveTo>
                    <a:pt x="345948" y="0"/>
                  </a:moveTo>
                  <a:lnTo>
                    <a:pt x="0" y="0"/>
                  </a:lnTo>
                  <a:lnTo>
                    <a:pt x="0" y="617220"/>
                  </a:lnTo>
                  <a:lnTo>
                    <a:pt x="345948" y="617220"/>
                  </a:lnTo>
                  <a:lnTo>
                    <a:pt x="345948" y="0"/>
                  </a:lnTo>
                  <a:close/>
                </a:path>
              </a:pathLst>
            </a:custGeom>
            <a:solidFill>
              <a:srgbClr val="0058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768095" y="6240779"/>
            <a:ext cx="0" cy="499109"/>
          </a:xfrm>
          <a:custGeom>
            <a:avLst/>
            <a:gdLst/>
            <a:ahLst/>
            <a:cxnLst/>
            <a:rect l="l" t="t" r="r" b="b"/>
            <a:pathLst>
              <a:path h="499109">
                <a:moveTo>
                  <a:pt x="0" y="0"/>
                </a:moveTo>
                <a:lnTo>
                  <a:pt x="0" y="498574"/>
                </a:lnTo>
              </a:path>
            </a:pathLst>
          </a:custGeom>
          <a:ln w="9525">
            <a:solidFill>
              <a:srgbClr val="767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7452" y="6265164"/>
            <a:ext cx="478536" cy="419100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0" y="137160"/>
            <a:ext cx="8516620" cy="457200"/>
          </a:xfrm>
          <a:custGeom>
            <a:avLst/>
            <a:gdLst/>
            <a:ahLst/>
            <a:cxnLst/>
            <a:rect l="l" t="t" r="r" b="b"/>
            <a:pathLst>
              <a:path w="8516620" h="457200">
                <a:moveTo>
                  <a:pt x="8516112" y="0"/>
                </a:moveTo>
                <a:lnTo>
                  <a:pt x="0" y="0"/>
                </a:lnTo>
                <a:lnTo>
                  <a:pt x="0" y="457200"/>
                </a:lnTo>
                <a:lnTo>
                  <a:pt x="8516112" y="457200"/>
                </a:lnTo>
                <a:lnTo>
                  <a:pt x="8516112" y="0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4" dirty="0"/>
              <a:t>ECONOMIC</a:t>
            </a:r>
            <a:r>
              <a:rPr spc="-125" dirty="0"/>
              <a:t> </a:t>
            </a:r>
            <a:r>
              <a:rPr spc="-285" dirty="0"/>
              <a:t>“VALUE</a:t>
            </a:r>
            <a:r>
              <a:rPr spc="-150" dirty="0"/>
              <a:t> </a:t>
            </a:r>
            <a:r>
              <a:rPr spc="-250" dirty="0"/>
              <a:t>ADDED”</a:t>
            </a:r>
            <a:r>
              <a:rPr spc="-140" dirty="0"/>
              <a:t> </a:t>
            </a:r>
            <a:r>
              <a:rPr spc="-145" dirty="0"/>
              <a:t>ANALYSIS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735829" y="842009"/>
            <a:ext cx="4148454" cy="6985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52555A"/>
                </a:solidFill>
                <a:latin typeface="Tahoma"/>
                <a:cs typeface="Tahoma"/>
              </a:rPr>
              <a:t>DEGREE</a:t>
            </a:r>
            <a:r>
              <a:rPr sz="1400" spc="-5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55" dirty="0">
                <a:solidFill>
                  <a:srgbClr val="52555A"/>
                </a:solidFill>
                <a:latin typeface="Tahoma"/>
                <a:cs typeface="Tahoma"/>
              </a:rPr>
              <a:t>CONFERRALS</a:t>
            </a:r>
            <a:r>
              <a:rPr sz="1400" spc="-65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95" dirty="0">
                <a:solidFill>
                  <a:srgbClr val="52555A"/>
                </a:solidFill>
                <a:latin typeface="Tahoma"/>
                <a:cs typeface="Tahoma"/>
              </a:rPr>
              <a:t>FROM</a:t>
            </a:r>
            <a:r>
              <a:rPr sz="1400" spc="-45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60" dirty="0">
                <a:solidFill>
                  <a:srgbClr val="52555A"/>
                </a:solidFill>
                <a:latin typeface="Tahoma"/>
                <a:cs typeface="Tahoma"/>
              </a:rPr>
              <a:t>GOVERNORS</a:t>
            </a:r>
            <a:r>
              <a:rPr sz="1400" spc="-5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-10" dirty="0">
                <a:solidFill>
                  <a:srgbClr val="52555A"/>
                </a:solidFill>
                <a:latin typeface="Tahoma"/>
                <a:cs typeface="Tahoma"/>
              </a:rPr>
              <a:t>STATE </a:t>
            </a:r>
            <a:r>
              <a:rPr sz="1400" dirty="0">
                <a:solidFill>
                  <a:srgbClr val="52555A"/>
                </a:solidFill>
                <a:latin typeface="Tahoma"/>
                <a:cs typeface="Tahoma"/>
              </a:rPr>
              <a:t>UNIVERSITY,</a:t>
            </a:r>
            <a:r>
              <a:rPr sz="1400" spc="-12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-20" dirty="0">
                <a:solidFill>
                  <a:srgbClr val="52555A"/>
                </a:solidFill>
                <a:latin typeface="Tahoma"/>
                <a:cs typeface="Tahoma"/>
              </a:rPr>
              <a:t>2021</a:t>
            </a:r>
            <a:endParaRPr sz="1400">
              <a:latin typeface="Tahoma"/>
              <a:cs typeface="Tahoma"/>
            </a:endParaRPr>
          </a:p>
          <a:p>
            <a:pPr marL="12700" marR="6350">
              <a:lnSpc>
                <a:spcPct val="100000"/>
              </a:lnSpc>
              <a:spcBef>
                <a:spcPts val="10"/>
              </a:spcBef>
            </a:pPr>
            <a:r>
              <a:rPr sz="800" i="1" spc="-20" dirty="0">
                <a:solidFill>
                  <a:srgbClr val="52555A"/>
                </a:solidFill>
                <a:latin typeface="Trebuchet MS"/>
                <a:cs typeface="Trebuchet MS"/>
              </a:rPr>
              <a:t>Total</a:t>
            </a:r>
            <a:r>
              <a:rPr sz="800" i="1" spc="9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GSU</a:t>
            </a:r>
            <a:r>
              <a:rPr sz="800" i="1" spc="9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40" dirty="0">
                <a:solidFill>
                  <a:srgbClr val="52555A"/>
                </a:solidFill>
                <a:latin typeface="Trebuchet MS"/>
                <a:cs typeface="Trebuchet MS"/>
              </a:rPr>
              <a:t>conferrals</a:t>
            </a:r>
            <a:r>
              <a:rPr sz="800" i="1" spc="8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and</a:t>
            </a:r>
            <a:r>
              <a:rPr sz="800" i="1" spc="9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30" dirty="0">
                <a:solidFill>
                  <a:srgbClr val="52555A"/>
                </a:solidFill>
                <a:latin typeface="Trebuchet MS"/>
                <a:cs typeface="Trebuchet MS"/>
              </a:rPr>
              <a:t>adjusted</a:t>
            </a:r>
            <a:r>
              <a:rPr sz="800" i="1" spc="114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50" dirty="0">
                <a:solidFill>
                  <a:srgbClr val="52555A"/>
                </a:solidFill>
                <a:latin typeface="Trebuchet MS"/>
                <a:cs typeface="Trebuchet MS"/>
              </a:rPr>
              <a:t>in-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area</a:t>
            </a:r>
            <a:r>
              <a:rPr sz="800" i="1" spc="9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30" dirty="0">
                <a:solidFill>
                  <a:srgbClr val="52555A"/>
                </a:solidFill>
                <a:latin typeface="Trebuchet MS"/>
                <a:cs typeface="Trebuchet MS"/>
              </a:rPr>
              <a:t>total</a:t>
            </a:r>
            <a:r>
              <a:rPr sz="800" i="1" spc="9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GSU</a:t>
            </a:r>
            <a:r>
              <a:rPr sz="800" i="1" spc="90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45" dirty="0">
                <a:solidFill>
                  <a:srgbClr val="52555A"/>
                </a:solidFill>
                <a:latin typeface="Trebuchet MS"/>
                <a:cs typeface="Trebuchet MS"/>
              </a:rPr>
              <a:t>conferrals,</a:t>
            </a:r>
            <a:r>
              <a:rPr sz="800" i="1" spc="9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or</a:t>
            </a:r>
            <a:r>
              <a:rPr sz="800" i="1" spc="90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25" dirty="0">
                <a:solidFill>
                  <a:srgbClr val="52555A"/>
                </a:solidFill>
                <a:latin typeface="Trebuchet MS"/>
                <a:cs typeface="Trebuchet MS"/>
              </a:rPr>
              <a:t>number</a:t>
            </a:r>
            <a:r>
              <a:rPr sz="800" i="1" spc="9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dirty="0">
                <a:solidFill>
                  <a:srgbClr val="52555A"/>
                </a:solidFill>
                <a:latin typeface="Trebuchet MS"/>
                <a:cs typeface="Trebuchet MS"/>
              </a:rPr>
              <a:t>of</a:t>
            </a:r>
            <a:r>
              <a:rPr sz="800" i="1" spc="9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40" dirty="0">
                <a:solidFill>
                  <a:srgbClr val="52555A"/>
                </a:solidFill>
                <a:latin typeface="Trebuchet MS"/>
                <a:cs typeface="Trebuchet MS"/>
              </a:rPr>
              <a:t>conferrals</a:t>
            </a:r>
            <a:r>
              <a:rPr sz="800" i="1" spc="9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25" dirty="0">
                <a:solidFill>
                  <a:srgbClr val="52555A"/>
                </a:solidFill>
                <a:latin typeface="Trebuchet MS"/>
                <a:cs typeface="Trebuchet MS"/>
              </a:rPr>
              <a:t>by </a:t>
            </a:r>
            <a:r>
              <a:rPr sz="800" i="1" spc="-50" dirty="0">
                <a:solidFill>
                  <a:srgbClr val="52555A"/>
                </a:solidFill>
                <a:latin typeface="Trebuchet MS"/>
                <a:cs typeface="Trebuchet MS"/>
              </a:rPr>
              <a:t>percentage </a:t>
            </a:r>
            <a:r>
              <a:rPr sz="800" i="1" spc="-60" dirty="0">
                <a:solidFill>
                  <a:srgbClr val="52555A"/>
                </a:solidFill>
                <a:latin typeface="Trebuchet MS"/>
                <a:cs typeface="Trebuchet MS"/>
              </a:rPr>
              <a:t>of</a:t>
            </a:r>
            <a:r>
              <a:rPr sz="800" i="1" spc="-7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50" dirty="0">
                <a:solidFill>
                  <a:srgbClr val="52555A"/>
                </a:solidFill>
                <a:latin typeface="Trebuchet MS"/>
                <a:cs typeface="Trebuchet MS"/>
              </a:rPr>
              <a:t>in-</a:t>
            </a:r>
            <a:r>
              <a:rPr sz="800" i="1" spc="-40" dirty="0">
                <a:solidFill>
                  <a:srgbClr val="52555A"/>
                </a:solidFill>
                <a:latin typeface="Trebuchet MS"/>
                <a:cs typeface="Trebuchet MS"/>
              </a:rPr>
              <a:t>area</a:t>
            </a:r>
            <a:r>
              <a:rPr sz="800" i="1" spc="-35" dirty="0">
                <a:solidFill>
                  <a:srgbClr val="52555A"/>
                </a:solidFill>
                <a:latin typeface="Trebuchet MS"/>
                <a:cs typeface="Trebuchet MS"/>
              </a:rPr>
              <a:t> </a:t>
            </a:r>
            <a:r>
              <a:rPr sz="800" i="1" spc="-10" dirty="0">
                <a:solidFill>
                  <a:srgbClr val="52555A"/>
                </a:solidFill>
                <a:latin typeface="Trebuchet MS"/>
                <a:cs typeface="Trebuchet MS"/>
              </a:rPr>
              <a:t>alumni.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27575" y="3469004"/>
            <a:ext cx="414909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52555A"/>
                </a:solidFill>
                <a:latin typeface="Tahoma"/>
                <a:cs typeface="Tahoma"/>
              </a:rPr>
              <a:t>ESTIMATED</a:t>
            </a:r>
            <a:r>
              <a:rPr sz="1400" spc="365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90" dirty="0">
                <a:solidFill>
                  <a:srgbClr val="52555A"/>
                </a:solidFill>
                <a:latin typeface="Tahoma"/>
                <a:cs typeface="Tahoma"/>
              </a:rPr>
              <a:t>ANNUAL</a:t>
            </a:r>
            <a:r>
              <a:rPr sz="1400" spc="38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52555A"/>
                </a:solidFill>
                <a:latin typeface="Tahoma"/>
                <a:cs typeface="Tahoma"/>
              </a:rPr>
              <a:t>EARNINGS</a:t>
            </a:r>
            <a:r>
              <a:rPr sz="1400" spc="385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75" dirty="0">
                <a:solidFill>
                  <a:srgbClr val="52555A"/>
                </a:solidFill>
                <a:latin typeface="Tahoma"/>
                <a:cs typeface="Tahoma"/>
              </a:rPr>
              <a:t>PREMIUM</a:t>
            </a:r>
            <a:r>
              <a:rPr sz="1400" spc="38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40" dirty="0">
                <a:solidFill>
                  <a:srgbClr val="52555A"/>
                </a:solidFill>
                <a:latin typeface="Tahoma"/>
                <a:cs typeface="Tahoma"/>
              </a:rPr>
              <a:t>FOR</a:t>
            </a:r>
            <a:endParaRPr sz="1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400" spc="50" dirty="0">
                <a:solidFill>
                  <a:srgbClr val="52555A"/>
                </a:solidFill>
                <a:latin typeface="Tahoma"/>
                <a:cs typeface="Tahoma"/>
              </a:rPr>
              <a:t>GSU</a:t>
            </a:r>
            <a:r>
              <a:rPr sz="1400" spc="-105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55" dirty="0">
                <a:solidFill>
                  <a:srgbClr val="52555A"/>
                </a:solidFill>
                <a:latin typeface="Tahoma"/>
                <a:cs typeface="Tahoma"/>
              </a:rPr>
              <a:t>GRADUATES</a:t>
            </a:r>
            <a:r>
              <a:rPr sz="1400" spc="-135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52555A"/>
                </a:solidFill>
                <a:latin typeface="Tahoma"/>
                <a:cs typeface="Tahoma"/>
              </a:rPr>
              <a:t>IN</a:t>
            </a:r>
            <a:r>
              <a:rPr sz="1400" spc="-9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52555A"/>
                </a:solidFill>
                <a:latin typeface="Tahoma"/>
                <a:cs typeface="Tahoma"/>
              </a:rPr>
              <a:t>THE</a:t>
            </a:r>
            <a:r>
              <a:rPr sz="1400" spc="-85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52555A"/>
                </a:solidFill>
                <a:latin typeface="Tahoma"/>
                <a:cs typeface="Tahoma"/>
              </a:rPr>
              <a:t>REGION,</a:t>
            </a:r>
            <a:r>
              <a:rPr sz="1400" spc="-11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-20" dirty="0">
                <a:solidFill>
                  <a:srgbClr val="52555A"/>
                </a:solidFill>
                <a:latin typeface="Tahoma"/>
                <a:cs typeface="Tahoma"/>
              </a:rPr>
              <a:t>2021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2956" y="868426"/>
            <a:ext cx="4137660" cy="1535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Governors</a:t>
            </a:r>
            <a:r>
              <a:rPr sz="1100" b="1" spc="3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State</a:t>
            </a:r>
            <a:r>
              <a:rPr sz="1100" b="1" spc="3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University</a:t>
            </a:r>
            <a:r>
              <a:rPr sz="1100" b="1" spc="3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reported</a:t>
            </a:r>
            <a:r>
              <a:rPr sz="1100" b="1" spc="3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1,240</a:t>
            </a:r>
            <a:r>
              <a:rPr sz="1100" b="1" spc="3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total</a:t>
            </a:r>
            <a:r>
              <a:rPr sz="1100" b="1" spc="3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5" dirty="0">
                <a:solidFill>
                  <a:srgbClr val="1F1F20"/>
                </a:solidFill>
                <a:latin typeface="Tahoma"/>
                <a:cs typeface="Tahoma"/>
              </a:rPr>
              <a:t>degree </a:t>
            </a:r>
            <a:r>
              <a:rPr sz="1100" b="1" spc="-65" dirty="0">
                <a:solidFill>
                  <a:srgbClr val="1F1F20"/>
                </a:solidFill>
                <a:latin typeface="Tahoma"/>
                <a:cs typeface="Tahoma"/>
              </a:rPr>
              <a:t>conferrals</a:t>
            </a:r>
            <a:r>
              <a:rPr sz="1100" b="1" spc="-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9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5" dirty="0">
                <a:solidFill>
                  <a:srgbClr val="1F1F20"/>
                </a:solidFill>
                <a:latin typeface="Tahoma"/>
                <a:cs typeface="Tahoma"/>
              </a:rPr>
              <a:t>2021.</a:t>
            </a:r>
            <a:r>
              <a:rPr sz="1100" b="1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55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-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these,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796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were</a:t>
            </a:r>
            <a:r>
              <a:rPr sz="11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bachelor’s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degrees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444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were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graduate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or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professional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degrees.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Based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on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2022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enrollment,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approximately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four percent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bachelor’s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students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entered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with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an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associate’s</a:t>
            </a:r>
            <a:r>
              <a:rPr sz="1100" spc="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degree,</a:t>
            </a:r>
            <a:r>
              <a:rPr sz="1100" spc="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so</a:t>
            </a:r>
            <a:r>
              <a:rPr sz="1100" spc="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Hanover</a:t>
            </a:r>
            <a:r>
              <a:rPr sz="1100" spc="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estimates</a:t>
            </a:r>
            <a:r>
              <a:rPr sz="1100" spc="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</a:t>
            </a:r>
            <a:r>
              <a:rPr sz="1100" spc="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separate</a:t>
            </a:r>
            <a:r>
              <a:rPr sz="1100" spc="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value-added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amount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based</a:t>
            </a:r>
            <a:r>
              <a:rPr sz="11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on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differential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between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associate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bachelor’s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degrees.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85" dirty="0">
                <a:solidFill>
                  <a:srgbClr val="1F1F20"/>
                </a:solidFill>
                <a:latin typeface="Tahoma"/>
                <a:cs typeface="Tahoma"/>
              </a:rPr>
              <a:t>A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total of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seven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graduate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certificates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were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conferred,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but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these</a:t>
            </a:r>
            <a:r>
              <a:rPr sz="1100" spc="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are</a:t>
            </a:r>
            <a:r>
              <a:rPr sz="1100" spc="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excluded</a:t>
            </a:r>
            <a:r>
              <a:rPr sz="1100" spc="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due</a:t>
            </a:r>
            <a:r>
              <a:rPr sz="1100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to</a:t>
            </a:r>
            <a:r>
              <a:rPr sz="1100" spc="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lack</a:t>
            </a:r>
            <a:r>
              <a:rPr sz="1100" spc="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salary</a:t>
            </a:r>
            <a:r>
              <a:rPr sz="1100" spc="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data</a:t>
            </a:r>
            <a:r>
              <a:rPr sz="1100" spc="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associated</a:t>
            </a:r>
            <a:r>
              <a:rPr sz="1100" spc="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with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graduates</a:t>
            </a:r>
            <a:r>
              <a:rPr sz="1100" spc="-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certificate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programs.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2956" y="2545207"/>
            <a:ext cx="4137025" cy="1031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100" b="1" spc="-20" dirty="0">
                <a:solidFill>
                  <a:srgbClr val="1F1F20"/>
                </a:solidFill>
                <a:latin typeface="Tahoma"/>
                <a:cs typeface="Tahoma"/>
              </a:rPr>
              <a:t>Based</a:t>
            </a:r>
            <a:r>
              <a:rPr sz="1100" b="1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on </a:t>
            </a:r>
            <a:r>
              <a:rPr sz="1100" b="1" spc="-85" dirty="0">
                <a:solidFill>
                  <a:srgbClr val="1F1F20"/>
                </a:solidFill>
                <a:latin typeface="Tahoma"/>
                <a:cs typeface="Tahoma"/>
              </a:rPr>
              <a:t>“value-</a:t>
            </a:r>
            <a:r>
              <a:rPr sz="1100" b="1" spc="-40" dirty="0">
                <a:solidFill>
                  <a:srgbClr val="1F1F20"/>
                </a:solidFill>
                <a:latin typeface="Tahoma"/>
                <a:cs typeface="Tahoma"/>
              </a:rPr>
              <a:t>added”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analysis,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30" dirty="0">
                <a:solidFill>
                  <a:srgbClr val="1F1F20"/>
                </a:solidFill>
                <a:latin typeface="Tahoma"/>
                <a:cs typeface="Tahoma"/>
              </a:rPr>
              <a:t>Governors</a:t>
            </a:r>
            <a:r>
              <a:rPr sz="1100" b="1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10" dirty="0">
                <a:solidFill>
                  <a:srgbClr val="1F1F20"/>
                </a:solidFill>
                <a:latin typeface="Tahoma"/>
                <a:cs typeface="Tahoma"/>
              </a:rPr>
              <a:t>State</a:t>
            </a:r>
            <a:r>
              <a:rPr sz="1100" b="1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0" dirty="0">
                <a:solidFill>
                  <a:srgbClr val="1F1F20"/>
                </a:solidFill>
                <a:latin typeface="Tahoma"/>
                <a:cs typeface="Tahoma"/>
              </a:rPr>
              <a:t>University’s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2021</a:t>
            </a:r>
            <a:r>
              <a:rPr sz="1100" b="1" spc="1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graduates</a:t>
            </a:r>
            <a:r>
              <a:rPr sz="1100" b="1" spc="1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represent</a:t>
            </a:r>
            <a:r>
              <a:rPr sz="1100" b="1" spc="1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approximately</a:t>
            </a:r>
            <a:r>
              <a:rPr sz="1100" b="1" spc="1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$29,641,852</a:t>
            </a:r>
            <a:r>
              <a:rPr sz="1100" b="1" spc="1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in </a:t>
            </a: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additional</a:t>
            </a:r>
            <a:r>
              <a:rPr sz="1100" b="1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5" dirty="0">
                <a:solidFill>
                  <a:srgbClr val="1F1F20"/>
                </a:solidFill>
                <a:latin typeface="Tahoma"/>
                <a:cs typeface="Tahoma"/>
              </a:rPr>
              <a:t>annual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income,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approximately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$25.2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0" dirty="0">
                <a:solidFill>
                  <a:srgbClr val="1F1F20"/>
                </a:solidFill>
                <a:latin typeface="Tahoma"/>
                <a:cs typeface="Tahoma"/>
              </a:rPr>
              <a:t>million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0" dirty="0">
                <a:solidFill>
                  <a:srgbClr val="1F1F20"/>
                </a:solidFill>
                <a:latin typeface="Tahoma"/>
                <a:cs typeface="Tahoma"/>
              </a:rPr>
              <a:t>which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remained</a:t>
            </a:r>
            <a:r>
              <a:rPr sz="1100" b="1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b="1" spc="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b="1" spc="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immediate</a:t>
            </a:r>
            <a:r>
              <a:rPr sz="1100" b="1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5" dirty="0">
                <a:solidFill>
                  <a:srgbClr val="1F1F20"/>
                </a:solidFill>
                <a:latin typeface="Tahoma"/>
                <a:cs typeface="Tahoma"/>
              </a:rPr>
              <a:t>area.</a:t>
            </a:r>
            <a:r>
              <a:rPr sz="1100" b="1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This</a:t>
            </a:r>
            <a:r>
              <a:rPr sz="1100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additional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income</a:t>
            </a:r>
            <a:r>
              <a:rPr sz="1100" spc="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benefits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1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graduates</a:t>
            </a:r>
            <a:r>
              <a:rPr sz="1100" spc="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themselves,</a:t>
            </a:r>
            <a:r>
              <a:rPr sz="1100" spc="1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but</a:t>
            </a:r>
            <a:r>
              <a:rPr sz="1100" spc="1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also</a:t>
            </a:r>
            <a:r>
              <a:rPr sz="1100" spc="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increases</a:t>
            </a:r>
            <a:r>
              <a:rPr sz="1100" spc="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potential</a:t>
            </a:r>
            <a:r>
              <a:rPr sz="1100" spc="1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spending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within</a:t>
            </a:r>
            <a:r>
              <a:rPr sz="1100" spc="-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local</a:t>
            </a:r>
            <a:r>
              <a:rPr sz="1100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economy</a:t>
            </a:r>
            <a:r>
              <a:rPr sz="1100" spc="-11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increased</a:t>
            </a:r>
            <a:r>
              <a:rPr sz="1100" spc="-1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tax</a:t>
            </a:r>
            <a:r>
              <a:rPr sz="1100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revenue.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2956" y="3718940"/>
            <a:ext cx="4136390" cy="1199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A</a:t>
            </a:r>
            <a:r>
              <a:rPr sz="1100" b="1" spc="-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total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3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0" dirty="0">
                <a:solidFill>
                  <a:srgbClr val="1F1F20"/>
                </a:solidFill>
                <a:latin typeface="Tahoma"/>
                <a:cs typeface="Tahoma"/>
              </a:rPr>
              <a:t>38,266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5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1100" b="1" spc="-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5" dirty="0">
                <a:solidFill>
                  <a:srgbClr val="1F1F20"/>
                </a:solidFill>
                <a:latin typeface="Tahoma"/>
                <a:cs typeface="Tahoma"/>
              </a:rPr>
              <a:t>alumni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reside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Cook,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Kankakee,</a:t>
            </a:r>
            <a:r>
              <a:rPr sz="1100" b="1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b="1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0" dirty="0">
                <a:solidFill>
                  <a:srgbClr val="1F1F20"/>
                </a:solidFill>
                <a:latin typeface="Tahoma"/>
                <a:cs typeface="Tahoma"/>
              </a:rPr>
              <a:t>Will </a:t>
            </a:r>
            <a:r>
              <a:rPr sz="1100" b="1" spc="-55" dirty="0">
                <a:solidFill>
                  <a:srgbClr val="1F1F20"/>
                </a:solidFill>
                <a:latin typeface="Tahoma"/>
                <a:cs typeface="Tahoma"/>
              </a:rPr>
              <a:t>Counties.</a:t>
            </a:r>
            <a:r>
              <a:rPr sz="1100" b="1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If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each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these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alum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earn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at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least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mean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bachelor’s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degree</a:t>
            </a:r>
            <a:r>
              <a:rPr sz="1100" spc="90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salary,</a:t>
            </a:r>
            <a:r>
              <a:rPr sz="1100" spc="100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90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earnings</a:t>
            </a:r>
            <a:r>
              <a:rPr sz="1100" spc="95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differential</a:t>
            </a:r>
            <a:r>
              <a:rPr sz="1100" spc="100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for</a:t>
            </a:r>
            <a:r>
              <a:rPr sz="1100" spc="90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all</a:t>
            </a:r>
            <a:r>
              <a:rPr sz="1100" spc="100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alumni</a:t>
            </a:r>
            <a:r>
              <a:rPr sz="1100" spc="95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may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potentially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be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range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$1,107,271,481.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However,</a:t>
            </a:r>
            <a:r>
              <a:rPr sz="1100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this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does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not</a:t>
            </a:r>
            <a:r>
              <a:rPr sz="1100" spc="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account</a:t>
            </a:r>
            <a:r>
              <a:rPr sz="1100" spc="1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for</a:t>
            </a:r>
            <a:r>
              <a:rPr sz="1100" spc="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additional</a:t>
            </a:r>
            <a:r>
              <a:rPr sz="1100" spc="1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graduate-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level</a:t>
            </a:r>
            <a:r>
              <a:rPr sz="1100" spc="11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education</a:t>
            </a:r>
            <a:r>
              <a:rPr sz="1100" spc="1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among</a:t>
            </a:r>
            <a:r>
              <a:rPr sz="1100" spc="11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these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alumni</a:t>
            </a:r>
            <a:r>
              <a:rPr sz="1100" spc="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or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career</a:t>
            </a:r>
            <a:r>
              <a:rPr sz="1100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progression.</a:t>
            </a:r>
            <a:r>
              <a:rPr sz="1100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As</a:t>
            </a:r>
            <a:r>
              <a:rPr sz="1100" spc="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such,</a:t>
            </a:r>
            <a:r>
              <a:rPr sz="1100" spc="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Hanover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relies</a:t>
            </a:r>
            <a:r>
              <a:rPr sz="1100" spc="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primarily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on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earnings</a:t>
            </a:r>
            <a:r>
              <a:rPr sz="1100" spc="-11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premium</a:t>
            </a:r>
            <a:r>
              <a:rPr sz="1100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among</a:t>
            </a:r>
            <a:r>
              <a:rPr sz="1100" spc="-1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recent</a:t>
            </a:r>
            <a:r>
              <a:rPr sz="1100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graduates.</a:t>
            </a:r>
            <a:endParaRPr sz="1100">
              <a:latin typeface="Tahoma"/>
              <a:cs typeface="Tahom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788408" y="1866900"/>
            <a:ext cx="3997960" cy="927100"/>
            <a:chOff x="4788408" y="1866900"/>
            <a:chExt cx="3997960" cy="927100"/>
          </a:xfrm>
        </p:grpSpPr>
        <p:sp>
          <p:nvSpPr>
            <p:cNvPr id="15" name="object 15"/>
            <p:cNvSpPr/>
            <p:nvPr/>
          </p:nvSpPr>
          <p:spPr>
            <a:xfrm>
              <a:off x="5073396" y="1866900"/>
              <a:ext cx="381000" cy="922019"/>
            </a:xfrm>
            <a:custGeom>
              <a:avLst/>
              <a:gdLst/>
              <a:ahLst/>
              <a:cxnLst/>
              <a:rect l="l" t="t" r="r" b="b"/>
              <a:pathLst>
                <a:path w="381000" h="922019">
                  <a:moveTo>
                    <a:pt x="381000" y="0"/>
                  </a:moveTo>
                  <a:lnTo>
                    <a:pt x="0" y="0"/>
                  </a:lnTo>
                  <a:lnTo>
                    <a:pt x="0" y="922020"/>
                  </a:lnTo>
                  <a:lnTo>
                    <a:pt x="381000" y="92202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004E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454396" y="2005584"/>
              <a:ext cx="381000" cy="783590"/>
            </a:xfrm>
            <a:custGeom>
              <a:avLst/>
              <a:gdLst/>
              <a:ahLst/>
              <a:cxnLst/>
              <a:rect l="l" t="t" r="r" b="b"/>
              <a:pathLst>
                <a:path w="381000" h="783589">
                  <a:moveTo>
                    <a:pt x="381000" y="0"/>
                  </a:moveTo>
                  <a:lnTo>
                    <a:pt x="0" y="0"/>
                  </a:lnTo>
                  <a:lnTo>
                    <a:pt x="0" y="783336"/>
                  </a:lnTo>
                  <a:lnTo>
                    <a:pt x="381000" y="783336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8495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406896" y="2292095"/>
              <a:ext cx="381000" cy="497205"/>
            </a:xfrm>
            <a:custGeom>
              <a:avLst/>
              <a:gdLst/>
              <a:ahLst/>
              <a:cxnLst/>
              <a:rect l="l" t="t" r="r" b="b"/>
              <a:pathLst>
                <a:path w="381000" h="497205">
                  <a:moveTo>
                    <a:pt x="381000" y="0"/>
                  </a:moveTo>
                  <a:lnTo>
                    <a:pt x="0" y="0"/>
                  </a:lnTo>
                  <a:lnTo>
                    <a:pt x="0" y="496824"/>
                  </a:lnTo>
                  <a:lnTo>
                    <a:pt x="381000" y="496824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004E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787896" y="2366772"/>
              <a:ext cx="379730" cy="422275"/>
            </a:xfrm>
            <a:custGeom>
              <a:avLst/>
              <a:gdLst/>
              <a:ahLst/>
              <a:cxnLst/>
              <a:rect l="l" t="t" r="r" b="b"/>
              <a:pathLst>
                <a:path w="379729" h="422275">
                  <a:moveTo>
                    <a:pt x="379475" y="0"/>
                  </a:moveTo>
                  <a:lnTo>
                    <a:pt x="0" y="0"/>
                  </a:lnTo>
                  <a:lnTo>
                    <a:pt x="0" y="422148"/>
                  </a:lnTo>
                  <a:lnTo>
                    <a:pt x="379475" y="422148"/>
                  </a:lnTo>
                  <a:lnTo>
                    <a:pt x="379475" y="0"/>
                  </a:lnTo>
                  <a:close/>
                </a:path>
              </a:pathLst>
            </a:custGeom>
            <a:solidFill>
              <a:srgbClr val="8495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738872" y="2770632"/>
              <a:ext cx="381000" cy="18415"/>
            </a:xfrm>
            <a:custGeom>
              <a:avLst/>
              <a:gdLst/>
              <a:ahLst/>
              <a:cxnLst/>
              <a:rect l="l" t="t" r="r" b="b"/>
              <a:pathLst>
                <a:path w="381000" h="18414">
                  <a:moveTo>
                    <a:pt x="381000" y="0"/>
                  </a:moveTo>
                  <a:lnTo>
                    <a:pt x="0" y="0"/>
                  </a:lnTo>
                  <a:lnTo>
                    <a:pt x="0" y="18287"/>
                  </a:lnTo>
                  <a:lnTo>
                    <a:pt x="381000" y="18287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004E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119872" y="2773680"/>
              <a:ext cx="381000" cy="15240"/>
            </a:xfrm>
            <a:custGeom>
              <a:avLst/>
              <a:gdLst/>
              <a:ahLst/>
              <a:cxnLst/>
              <a:rect l="l" t="t" r="r" b="b"/>
              <a:pathLst>
                <a:path w="381000" h="15239">
                  <a:moveTo>
                    <a:pt x="381000" y="0"/>
                  </a:moveTo>
                  <a:lnTo>
                    <a:pt x="0" y="0"/>
                  </a:lnTo>
                  <a:lnTo>
                    <a:pt x="0" y="15240"/>
                  </a:lnTo>
                  <a:lnTo>
                    <a:pt x="381000" y="1524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8495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788408" y="2788919"/>
              <a:ext cx="3997960" cy="0"/>
            </a:xfrm>
            <a:custGeom>
              <a:avLst/>
              <a:gdLst/>
              <a:ahLst/>
              <a:cxnLst/>
              <a:rect l="l" t="t" r="r" b="b"/>
              <a:pathLst>
                <a:path w="3997959">
                  <a:moveTo>
                    <a:pt x="0" y="0"/>
                  </a:moveTo>
                  <a:lnTo>
                    <a:pt x="3997451" y="0"/>
                  </a:lnTo>
                </a:path>
              </a:pathLst>
            </a:custGeom>
            <a:ln w="9525">
              <a:solidFill>
                <a:srgbClr val="DDDE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141214" y="1644142"/>
            <a:ext cx="2451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0" dirty="0">
                <a:solidFill>
                  <a:srgbClr val="54575A"/>
                </a:solidFill>
                <a:latin typeface="Tahoma"/>
                <a:cs typeface="Tahoma"/>
              </a:rPr>
              <a:t>796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483477" y="2084070"/>
            <a:ext cx="22669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35" dirty="0">
                <a:solidFill>
                  <a:srgbClr val="54575A"/>
                </a:solidFill>
                <a:latin typeface="Tahoma"/>
                <a:cs typeface="Tahoma"/>
              </a:rPr>
              <a:t>429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531358" y="1797558"/>
            <a:ext cx="22669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35" dirty="0">
                <a:solidFill>
                  <a:srgbClr val="58585B"/>
                </a:solidFill>
                <a:latin typeface="Tahoma"/>
                <a:cs typeface="Tahoma"/>
              </a:rPr>
              <a:t>677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864222" y="2158746"/>
            <a:ext cx="22669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35" dirty="0">
                <a:solidFill>
                  <a:srgbClr val="58585B"/>
                </a:solidFill>
                <a:latin typeface="Tahoma"/>
                <a:cs typeface="Tahoma"/>
              </a:rPr>
              <a:t>365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84496" y="2850260"/>
            <a:ext cx="9417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Bachelor's</a:t>
            </a:r>
            <a:r>
              <a:rPr sz="900" spc="-2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Degree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60667" y="2850260"/>
            <a:ext cx="855344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Master's</a:t>
            </a:r>
            <a:r>
              <a:rPr sz="900" spc="4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Degree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555483" y="2565908"/>
            <a:ext cx="1130300" cy="58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6705">
              <a:lnSpc>
                <a:spcPct val="100000"/>
              </a:lnSpc>
              <a:spcBef>
                <a:spcPts val="100"/>
              </a:spcBef>
              <a:tabLst>
                <a:tab pos="687705" algn="l"/>
              </a:tabLst>
            </a:pPr>
            <a:r>
              <a:rPr sz="900" b="1" spc="-25" dirty="0">
                <a:solidFill>
                  <a:srgbClr val="54575A"/>
                </a:solidFill>
                <a:latin typeface="Tahoma"/>
                <a:cs typeface="Tahoma"/>
              </a:rPr>
              <a:t>15</a:t>
            </a:r>
            <a:r>
              <a:rPr sz="900" b="1" dirty="0">
                <a:solidFill>
                  <a:srgbClr val="54575A"/>
                </a:solidFill>
                <a:latin typeface="Tahoma"/>
                <a:cs typeface="Tahoma"/>
              </a:rPr>
              <a:t>	</a:t>
            </a:r>
            <a:r>
              <a:rPr sz="900" b="1" spc="-25" dirty="0">
                <a:solidFill>
                  <a:srgbClr val="58585B"/>
                </a:solidFill>
                <a:latin typeface="Tahoma"/>
                <a:cs typeface="Tahoma"/>
              </a:rPr>
              <a:t>13</a:t>
            </a:r>
            <a:endParaRPr sz="9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Tahoma"/>
              <a:cs typeface="Tahoma"/>
            </a:endParaRPr>
          </a:p>
          <a:p>
            <a:pPr marL="380365" marR="5080" indent="-368300">
              <a:lnSpc>
                <a:spcPct val="100000"/>
              </a:lnSpc>
            </a:pP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Doctoral/Professional Degree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951220" y="1627632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62484" y="0"/>
                </a:moveTo>
                <a:lnTo>
                  <a:pt x="0" y="0"/>
                </a:lnTo>
                <a:lnTo>
                  <a:pt x="0" y="62484"/>
                </a:lnTo>
                <a:lnTo>
                  <a:pt x="62484" y="62484"/>
                </a:lnTo>
                <a:lnTo>
                  <a:pt x="62484" y="0"/>
                </a:lnTo>
                <a:close/>
              </a:path>
            </a:pathLst>
          </a:custGeom>
          <a:solidFill>
            <a:srgbClr val="004E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444996" y="1627632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4">
                <a:moveTo>
                  <a:pt x="62483" y="0"/>
                </a:moveTo>
                <a:lnTo>
                  <a:pt x="0" y="0"/>
                </a:lnTo>
                <a:lnTo>
                  <a:pt x="0" y="62484"/>
                </a:lnTo>
                <a:lnTo>
                  <a:pt x="62483" y="62484"/>
                </a:lnTo>
                <a:lnTo>
                  <a:pt x="62483" y="0"/>
                </a:lnTo>
                <a:close/>
              </a:path>
            </a:pathLst>
          </a:custGeom>
          <a:solidFill>
            <a:srgbClr val="8495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027546" y="1570735"/>
            <a:ext cx="16548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6095" algn="l"/>
              </a:tabLst>
            </a:pP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Total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	Adjusted</a:t>
            </a:r>
            <a:r>
              <a:rPr sz="900" spc="-6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6B6D70"/>
                </a:solidFill>
                <a:latin typeface="Tahoma"/>
                <a:cs typeface="Tahoma"/>
              </a:rPr>
              <a:t>In-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Area</a:t>
            </a:r>
            <a:r>
              <a:rPr sz="900" spc="-5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6B6D70"/>
                </a:solidFill>
                <a:latin typeface="Tahoma"/>
                <a:cs typeface="Tahoma"/>
              </a:rPr>
              <a:t>Total</a:t>
            </a:r>
            <a:endParaRPr sz="900">
              <a:latin typeface="Tahoma"/>
              <a:cs typeface="Tahoma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HIGHER</a:t>
            </a:r>
            <a:r>
              <a:rPr spc="-30" dirty="0"/>
              <a:t> </a:t>
            </a:r>
            <a:r>
              <a:rPr spc="-10" dirty="0"/>
              <a:t>EDUCATION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4658995" y="3955288"/>
          <a:ext cx="4377055" cy="1898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9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5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900" b="1" spc="-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Degree</a:t>
                      </a:r>
                      <a:r>
                        <a:rPr sz="900" b="1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Level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F1F20"/>
                    </a:solidFill>
                  </a:tcPr>
                </a:tc>
                <a:tc>
                  <a:txBody>
                    <a:bodyPr/>
                    <a:lstStyle/>
                    <a:p>
                      <a:pPr marL="135255" marR="127635" indent="-1270" algn="ctr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Estimated Differential </a:t>
                      </a:r>
                      <a:r>
                        <a:rPr sz="900" b="1" spc="-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per</a:t>
                      </a:r>
                      <a:r>
                        <a:rPr sz="900" b="1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Graduate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136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F1F20"/>
                    </a:solidFill>
                  </a:tcPr>
                </a:tc>
                <a:tc>
                  <a:txBody>
                    <a:bodyPr/>
                    <a:lstStyle/>
                    <a:p>
                      <a:pPr marL="139700" marR="132080" indent="-63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900" b="1" spc="-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Estimated</a:t>
                      </a:r>
                      <a:r>
                        <a:rPr sz="900" b="1" spc="-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Total Additional </a:t>
                      </a:r>
                      <a:r>
                        <a:rPr sz="9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Annual</a:t>
                      </a:r>
                      <a:r>
                        <a:rPr sz="900" b="1" spc="-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Earnings</a:t>
                      </a:r>
                      <a:r>
                        <a:rPr sz="900" b="1" spc="50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(Year</a:t>
                      </a:r>
                      <a:r>
                        <a:rPr sz="900" b="1" spc="-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Grads)*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F1F20"/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88900" indent="-127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900" b="1" spc="-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Estimated</a:t>
                      </a:r>
                      <a:r>
                        <a:rPr sz="900" b="1" spc="-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Total </a:t>
                      </a:r>
                      <a:r>
                        <a:rPr sz="900" b="1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Additional</a:t>
                      </a:r>
                      <a:r>
                        <a:rPr sz="900" b="1" spc="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Annual </a:t>
                      </a:r>
                      <a:r>
                        <a:rPr sz="900" b="1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Earnings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b="1" spc="-1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(In-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Area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Grads)**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1F1F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8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Bachelor’s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R="254000" algn="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$28,936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$21,886,580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$18,603,593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9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Bachelor’s</a:t>
                      </a:r>
                      <a:r>
                        <a:rPr sz="900" spc="-2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900" spc="-2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from</a:t>
                      </a:r>
                      <a:endParaRPr sz="900">
                        <a:latin typeface="Tahoma"/>
                        <a:cs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Associate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marR="254000" algn="r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$22,618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136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marL="309245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$896,257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marL="31750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$761,819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1168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8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Graduate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R="254000" algn="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$17,467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$7,755,273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7178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$6,591,982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81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Total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marR="254000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$46,403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$29,641,852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9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$25,195,574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3" name="object 33"/>
          <p:cNvSpPr txBox="1"/>
          <p:nvPr/>
        </p:nvSpPr>
        <p:spPr>
          <a:xfrm>
            <a:off x="4744592" y="3205099"/>
            <a:ext cx="66548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20" dirty="0">
                <a:solidFill>
                  <a:srgbClr val="54575A"/>
                </a:solidFill>
                <a:latin typeface="Tahoma"/>
                <a:cs typeface="Tahoma"/>
              </a:rPr>
              <a:t>Source:</a:t>
            </a:r>
            <a:r>
              <a:rPr sz="800" spc="-30" dirty="0">
                <a:solidFill>
                  <a:srgbClr val="54575A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54575A"/>
                </a:solidFill>
                <a:latin typeface="Tahoma"/>
                <a:cs typeface="Tahoma"/>
              </a:rPr>
              <a:t>IPEDS</a:t>
            </a:r>
            <a:endParaRPr sz="8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688585" y="5893714"/>
            <a:ext cx="3162935" cy="270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solidFill>
                  <a:srgbClr val="1F1F20"/>
                </a:solidFill>
                <a:latin typeface="Tahoma"/>
                <a:cs typeface="Tahoma"/>
              </a:rPr>
              <a:t>*Total</a:t>
            </a:r>
            <a:r>
              <a:rPr sz="800" spc="-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8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conferrals</a:t>
            </a:r>
            <a:r>
              <a:rPr sz="8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times</a:t>
            </a:r>
            <a:r>
              <a:rPr sz="8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8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premium</a:t>
            </a:r>
            <a:r>
              <a:rPr sz="8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1F1F20"/>
                </a:solidFill>
                <a:latin typeface="Tahoma"/>
                <a:cs typeface="Tahoma"/>
              </a:rPr>
              <a:t>differential.</a:t>
            </a:r>
            <a:endParaRPr sz="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800" spc="-25" dirty="0">
                <a:solidFill>
                  <a:srgbClr val="1F1F20"/>
                </a:solidFill>
                <a:latin typeface="Tahoma"/>
                <a:cs typeface="Tahoma"/>
              </a:rPr>
              <a:t>**Adjusted</a:t>
            </a:r>
            <a:r>
              <a:rPr sz="8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1F1F20"/>
                </a:solidFill>
                <a:latin typeface="Tahoma"/>
                <a:cs typeface="Tahoma"/>
              </a:rPr>
              <a:t>in-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area</a:t>
            </a:r>
            <a:r>
              <a:rPr sz="800" spc="-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total</a:t>
            </a:r>
            <a:r>
              <a:rPr sz="800" spc="-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800" spc="-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conferrals</a:t>
            </a:r>
            <a:r>
              <a:rPr sz="8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times</a:t>
            </a:r>
            <a:r>
              <a:rPr sz="8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8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1F1F20"/>
                </a:solidFill>
                <a:latin typeface="Tahoma"/>
                <a:cs typeface="Tahoma"/>
              </a:rPr>
              <a:t>premium</a:t>
            </a:r>
            <a:r>
              <a:rPr sz="8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1F1F20"/>
                </a:solidFill>
                <a:latin typeface="Tahoma"/>
                <a:cs typeface="Tahoma"/>
              </a:rPr>
              <a:t>differential.</a:t>
            </a:r>
            <a:endParaRPr sz="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3999" cy="685799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5049520" cy="6858000"/>
            </a:xfrm>
            <a:custGeom>
              <a:avLst/>
              <a:gdLst/>
              <a:ahLst/>
              <a:cxnLst/>
              <a:rect l="l" t="t" r="r" b="b"/>
              <a:pathLst>
                <a:path w="5049520" h="6858000">
                  <a:moveTo>
                    <a:pt x="5049012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049012" y="6858000"/>
                  </a:lnTo>
                  <a:lnTo>
                    <a:pt x="5049012" y="0"/>
                  </a:lnTo>
                  <a:close/>
                </a:path>
              </a:pathLst>
            </a:custGeom>
            <a:solidFill>
              <a:srgbClr val="00584E">
                <a:alpha val="7294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6136" y="301752"/>
              <a:ext cx="1461515" cy="17388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695655" y="4693666"/>
            <a:ext cx="11398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95" dirty="0">
                <a:solidFill>
                  <a:srgbClr val="D3EFE7"/>
                </a:solidFill>
                <a:latin typeface="Trebuchet MS"/>
                <a:cs typeface="Trebuchet MS"/>
              </a:rPr>
              <a:t>CONTACT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5655" y="5986983"/>
            <a:ext cx="18415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70" dirty="0">
                <a:solidFill>
                  <a:srgbClr val="FFFFFF"/>
                </a:solidFill>
                <a:latin typeface="Tahoma"/>
                <a:cs typeface="Tahoma"/>
              </a:rPr>
              <a:t>P:</a:t>
            </a:r>
            <a:endParaRPr sz="1400">
              <a:latin typeface="Tahoma"/>
              <a:cs typeface="Tahom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59854" y="4726685"/>
            <a:ext cx="499745" cy="1756410"/>
            <a:chOff x="359854" y="4726685"/>
            <a:chExt cx="499745" cy="175641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4943" y="6318503"/>
              <a:ext cx="164592" cy="164592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74141" y="4726685"/>
              <a:ext cx="0" cy="1738630"/>
            </a:xfrm>
            <a:custGeom>
              <a:avLst/>
              <a:gdLst/>
              <a:ahLst/>
              <a:cxnLst/>
              <a:rect l="l" t="t" r="r" b="b"/>
              <a:pathLst>
                <a:path h="1738629">
                  <a:moveTo>
                    <a:pt x="0" y="0"/>
                  </a:moveTo>
                  <a:lnTo>
                    <a:pt x="0" y="1738312"/>
                  </a:lnTo>
                </a:path>
              </a:pathLst>
            </a:custGeom>
            <a:ln w="285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95655" y="4975707"/>
            <a:ext cx="2693670" cy="96139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Emily</a:t>
            </a:r>
            <a:r>
              <a:rPr sz="2000" spc="-1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ahoma"/>
                <a:cs typeface="Tahoma"/>
              </a:rPr>
              <a:t>Renne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00" i="1" spc="-90" dirty="0">
                <a:solidFill>
                  <a:srgbClr val="D3EFE7"/>
                </a:solidFill>
                <a:latin typeface="Trebuchet MS"/>
                <a:cs typeface="Trebuchet MS"/>
              </a:rPr>
              <a:t>Content</a:t>
            </a:r>
            <a:r>
              <a:rPr sz="2000" i="1" spc="-190" dirty="0">
                <a:solidFill>
                  <a:srgbClr val="D3EFE7"/>
                </a:solidFill>
                <a:latin typeface="Trebuchet MS"/>
                <a:cs typeface="Trebuchet MS"/>
              </a:rPr>
              <a:t> </a:t>
            </a:r>
            <a:r>
              <a:rPr sz="2000" i="1" spc="-10" dirty="0">
                <a:solidFill>
                  <a:srgbClr val="D3EFE7"/>
                </a:solidFill>
                <a:latin typeface="Trebuchet MS"/>
                <a:cs typeface="Trebuchet MS"/>
              </a:rPr>
              <a:t>Director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94640" algn="l"/>
              </a:tabLst>
            </a:pPr>
            <a:r>
              <a:rPr sz="1400" b="1" spc="-25" dirty="0">
                <a:solidFill>
                  <a:srgbClr val="FFFFFF"/>
                </a:solidFill>
                <a:latin typeface="Tahoma"/>
                <a:cs typeface="Tahoma"/>
              </a:rPr>
              <a:t>E:</a:t>
            </a:r>
            <a:r>
              <a:rPr sz="1400" b="1" dirty="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sz="1400" spc="-10" dirty="0">
                <a:solidFill>
                  <a:srgbClr val="FFFFFF"/>
                </a:solidFill>
                <a:latin typeface="Tahoma"/>
                <a:cs typeface="Tahoma"/>
                <a:hlinkClick r:id="rId5"/>
              </a:rPr>
              <a:t>erenne@hanoverresearch.com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78204" y="5975096"/>
            <a:ext cx="1715770" cy="53975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400" dirty="0">
                <a:solidFill>
                  <a:srgbClr val="FFFFFF"/>
                </a:solidFill>
                <a:latin typeface="Tahoma"/>
                <a:cs typeface="Tahoma"/>
              </a:rPr>
              <a:t>202-240-</a:t>
            </a:r>
            <a:r>
              <a:rPr sz="1400" spc="-20" dirty="0">
                <a:solidFill>
                  <a:srgbClr val="FFFFFF"/>
                </a:solidFill>
                <a:latin typeface="Tahoma"/>
                <a:cs typeface="Tahoma"/>
              </a:rPr>
              <a:t>1862</a:t>
            </a:r>
            <a:endParaRPr sz="1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400" u="sng" spc="-10" dirty="0">
                <a:solidFill>
                  <a:srgbClr val="D3EFE7"/>
                </a:solidFill>
                <a:uFill>
                  <a:solidFill>
                    <a:srgbClr val="D3EFE7"/>
                  </a:solidFill>
                </a:uFill>
                <a:latin typeface="Tahoma"/>
                <a:cs typeface="Tahoma"/>
                <a:hlinkClick r:id="rId6"/>
              </a:rPr>
              <a:t>hanoverresearch.com</a:t>
            </a:r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" y="6240779"/>
            <a:ext cx="0" cy="499109"/>
          </a:xfrm>
          <a:custGeom>
            <a:avLst/>
            <a:gdLst/>
            <a:ahLst/>
            <a:cxnLst/>
            <a:rect l="l" t="t" r="r" b="b"/>
            <a:pathLst>
              <a:path h="499109">
                <a:moveTo>
                  <a:pt x="0" y="0"/>
                </a:moveTo>
                <a:lnTo>
                  <a:pt x="0" y="498574"/>
                </a:lnTo>
              </a:path>
            </a:pathLst>
          </a:custGeom>
          <a:ln w="9525">
            <a:solidFill>
              <a:srgbClr val="767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7452" y="6265164"/>
            <a:ext cx="478536" cy="4191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75791" y="6406997"/>
            <a:ext cx="11493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0" dirty="0">
                <a:solidFill>
                  <a:srgbClr val="767779"/>
                </a:solidFill>
                <a:latin typeface="Tahoma"/>
                <a:cs typeface="Tahoma"/>
              </a:rPr>
              <a:t>HIGHER</a:t>
            </a:r>
            <a:r>
              <a:rPr sz="900" spc="-30" dirty="0">
                <a:solidFill>
                  <a:srgbClr val="767779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767779"/>
                </a:solidFill>
                <a:latin typeface="Tahoma"/>
                <a:cs typeface="Tahoma"/>
              </a:rPr>
              <a:t>EDUCATION</a:t>
            </a:r>
            <a:endParaRPr sz="9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16111" y="6240779"/>
            <a:ext cx="346075" cy="617220"/>
          </a:xfrm>
          <a:prstGeom prst="rect">
            <a:avLst/>
          </a:prstGeom>
          <a:solidFill>
            <a:srgbClr val="00584E"/>
          </a:solidFill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1000" b="1" spc="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65" dirty="0"/>
              <a:t>TABLE</a:t>
            </a:r>
            <a:r>
              <a:rPr spc="-150" dirty="0"/>
              <a:t> </a:t>
            </a:r>
            <a:r>
              <a:rPr spc="-360" dirty="0"/>
              <a:t>OF</a:t>
            </a:r>
            <a:r>
              <a:rPr spc="-114" dirty="0"/>
              <a:t> </a:t>
            </a:r>
            <a:r>
              <a:rPr spc="-285" dirty="0"/>
              <a:t>CONTENTS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45871" y="898135"/>
          <a:ext cx="4632325" cy="3679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6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6095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2400" b="1" u="sng" spc="-204" dirty="0">
                          <a:solidFill>
                            <a:srgbClr val="00584E"/>
                          </a:solidFill>
                          <a:uFill>
                            <a:solidFill>
                              <a:srgbClr val="00584E"/>
                            </a:solidFill>
                          </a:uFill>
                          <a:latin typeface="Trebuchet MS"/>
                          <a:cs typeface="Trebuchet MS"/>
                          <a:hlinkClick r:id="rId3" action="ppaction://hlinksldjump"/>
                        </a:rPr>
                        <a:t>3</a:t>
                      </a:r>
                      <a:r>
                        <a:rPr sz="2400" b="1" spc="-125" dirty="0">
                          <a:solidFill>
                            <a:srgbClr val="00584E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00" b="1" spc="-50" dirty="0">
                          <a:solidFill>
                            <a:srgbClr val="00584E"/>
                          </a:solidFill>
                          <a:latin typeface="Trebuchet MS"/>
                          <a:cs typeface="Trebuchet MS"/>
                        </a:rPr>
                        <a:t>/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59055" marB="0"/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8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Demand-Side</a:t>
                      </a:r>
                      <a:r>
                        <a:rPr sz="1800" spc="-2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Analysis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6223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890"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000" b="1" u="sng" spc="-150" dirty="0">
                          <a:solidFill>
                            <a:srgbClr val="00584E"/>
                          </a:solidFill>
                          <a:uFill>
                            <a:solidFill>
                              <a:srgbClr val="00584E"/>
                            </a:solidFill>
                          </a:uFill>
                          <a:latin typeface="Trebuchet MS"/>
                          <a:cs typeface="Trebuchet MS"/>
                          <a:hlinkClick r:id="rId4" action="ppaction://hlinksldjump"/>
                        </a:rPr>
                        <a:t>4</a:t>
                      </a:r>
                      <a:r>
                        <a:rPr sz="2000" b="1" spc="-105" dirty="0">
                          <a:solidFill>
                            <a:srgbClr val="00584E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000" b="1" spc="-50" dirty="0">
                          <a:solidFill>
                            <a:srgbClr val="00584E"/>
                          </a:solidFill>
                          <a:latin typeface="Trebuchet MS"/>
                          <a:cs typeface="Trebuchet MS"/>
                        </a:rPr>
                        <a:t>/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T="103505" marB="0"/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6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Demand-Side</a:t>
                      </a:r>
                      <a:r>
                        <a:rPr sz="1600" spc="-6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Overview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1049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000" b="1" u="sng" spc="-125" dirty="0">
                          <a:solidFill>
                            <a:srgbClr val="00584E"/>
                          </a:solidFill>
                          <a:uFill>
                            <a:solidFill>
                              <a:srgbClr val="00584E"/>
                            </a:solidFill>
                          </a:uFill>
                          <a:latin typeface="Trebuchet MS"/>
                          <a:cs typeface="Trebuchet MS"/>
                          <a:hlinkClick r:id="rId5" action="ppaction://hlinksldjump"/>
                        </a:rPr>
                        <a:t>6</a:t>
                      </a:r>
                      <a:r>
                        <a:rPr sz="2000" b="1" spc="-100" dirty="0">
                          <a:solidFill>
                            <a:srgbClr val="00584E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000" b="1" spc="-50" dirty="0">
                          <a:solidFill>
                            <a:srgbClr val="00584E"/>
                          </a:solidFill>
                          <a:latin typeface="Trebuchet MS"/>
                          <a:cs typeface="Trebuchet MS"/>
                        </a:rPr>
                        <a:t>/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T="135255" marB="0"/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6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Demand-Side</a:t>
                      </a:r>
                      <a:r>
                        <a:rPr sz="1600" spc="-6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Analysis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4160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47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2400" b="1" u="sng" spc="-175" dirty="0">
                          <a:solidFill>
                            <a:srgbClr val="00584E"/>
                          </a:solidFill>
                          <a:uFill>
                            <a:solidFill>
                              <a:srgbClr val="00584E"/>
                            </a:solidFill>
                          </a:uFill>
                          <a:latin typeface="Trebuchet MS"/>
                          <a:cs typeface="Trebuchet MS"/>
                          <a:hlinkClick r:id="rId6" action="ppaction://hlinksldjump"/>
                        </a:rPr>
                        <a:t>8</a:t>
                      </a:r>
                      <a:r>
                        <a:rPr sz="2400" b="1" spc="-125" dirty="0">
                          <a:solidFill>
                            <a:srgbClr val="00584E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00" b="1" spc="-50" dirty="0">
                          <a:solidFill>
                            <a:srgbClr val="00584E"/>
                          </a:solidFill>
                          <a:latin typeface="Trebuchet MS"/>
                          <a:cs typeface="Trebuchet MS"/>
                        </a:rPr>
                        <a:t>/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139065" marB="0"/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sz="18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Supply-</a:t>
                      </a:r>
                      <a:r>
                        <a:rPr sz="18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Side</a:t>
                      </a:r>
                      <a:r>
                        <a:rPr sz="1800" spc="-22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Analysis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14795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890"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2000" b="1" u="sng" spc="-125" dirty="0">
                          <a:solidFill>
                            <a:srgbClr val="00584E"/>
                          </a:solidFill>
                          <a:uFill>
                            <a:solidFill>
                              <a:srgbClr val="00584E"/>
                            </a:solidFill>
                          </a:uFill>
                          <a:latin typeface="Trebuchet MS"/>
                          <a:cs typeface="Trebuchet MS"/>
                          <a:hlinkClick r:id="rId7" action="ppaction://hlinksldjump"/>
                        </a:rPr>
                        <a:t>9</a:t>
                      </a:r>
                      <a:r>
                        <a:rPr sz="2000" b="1" spc="-100" dirty="0">
                          <a:solidFill>
                            <a:srgbClr val="00584E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000" b="1" spc="-50" dirty="0">
                          <a:solidFill>
                            <a:srgbClr val="00584E"/>
                          </a:solidFill>
                          <a:latin typeface="Trebuchet MS"/>
                          <a:cs typeface="Trebuchet MS"/>
                        </a:rPr>
                        <a:t>/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T="103505" marB="0"/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600" spc="-2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Supply-</a:t>
                      </a:r>
                      <a:r>
                        <a:rPr sz="16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Side</a:t>
                      </a:r>
                      <a:r>
                        <a:rPr sz="1600" spc="-5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Overview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0985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000" b="1" u="sng" spc="-254" dirty="0">
                          <a:solidFill>
                            <a:srgbClr val="00584E"/>
                          </a:solidFill>
                          <a:uFill>
                            <a:solidFill>
                              <a:srgbClr val="00584E"/>
                            </a:solidFill>
                          </a:uFill>
                          <a:latin typeface="Trebuchet MS"/>
                          <a:cs typeface="Trebuchet MS"/>
                          <a:hlinkClick r:id="rId8" action="ppaction://hlinksldjump"/>
                        </a:rPr>
                        <a:t>10</a:t>
                      </a:r>
                      <a:r>
                        <a:rPr sz="2000" b="1" spc="-95" dirty="0">
                          <a:solidFill>
                            <a:srgbClr val="00584E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000" b="1" spc="-50" dirty="0">
                          <a:solidFill>
                            <a:srgbClr val="00584E"/>
                          </a:solidFill>
                          <a:latin typeface="Trebuchet MS"/>
                          <a:cs typeface="Trebuchet MS"/>
                        </a:rPr>
                        <a:t>/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T="135255" marB="0"/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600" spc="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Contribution</a:t>
                      </a:r>
                      <a:r>
                        <a:rPr sz="1600" spc="-6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to</a:t>
                      </a:r>
                      <a:r>
                        <a:rPr sz="1600" spc="-9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Local</a:t>
                      </a:r>
                      <a:r>
                        <a:rPr sz="1600" spc="-4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High-</a:t>
                      </a:r>
                      <a:r>
                        <a:rPr sz="16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Demand</a:t>
                      </a:r>
                      <a:r>
                        <a:rPr sz="1600" spc="-6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Fields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4160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915"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000" b="1" u="sng" spc="-400" dirty="0">
                          <a:solidFill>
                            <a:srgbClr val="00584E"/>
                          </a:solidFill>
                          <a:uFill>
                            <a:solidFill>
                              <a:srgbClr val="00584E"/>
                            </a:solidFill>
                          </a:uFill>
                          <a:latin typeface="Trebuchet MS"/>
                          <a:cs typeface="Trebuchet MS"/>
                          <a:hlinkClick r:id="rId9" action="ppaction://hlinksldjump"/>
                        </a:rPr>
                        <a:t>11</a:t>
                      </a:r>
                      <a:r>
                        <a:rPr sz="2000" b="1" spc="-114" dirty="0">
                          <a:solidFill>
                            <a:srgbClr val="00584E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000" b="1" spc="-50" dirty="0">
                          <a:solidFill>
                            <a:srgbClr val="00584E"/>
                          </a:solidFill>
                          <a:latin typeface="Trebuchet MS"/>
                          <a:cs typeface="Trebuchet MS"/>
                        </a:rPr>
                        <a:t>/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T="135255" marB="0"/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16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Economic</a:t>
                      </a:r>
                      <a:r>
                        <a:rPr sz="1600" spc="-13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“Value</a:t>
                      </a:r>
                      <a:r>
                        <a:rPr sz="1600" spc="-13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Added”</a:t>
                      </a:r>
                      <a:r>
                        <a:rPr sz="1600" spc="-9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Analysis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4224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03120" y="2667000"/>
            <a:ext cx="7040880" cy="1873250"/>
          </a:xfrm>
          <a:prstGeom prst="rect">
            <a:avLst/>
          </a:prstGeom>
          <a:solidFill>
            <a:srgbClr val="00584E">
              <a:alpha val="72940"/>
            </a:srgbClr>
          </a:solidFill>
        </p:spPr>
        <p:txBody>
          <a:bodyPr vert="horz" wrap="square" lIns="0" tIns="570865" rIns="0" bIns="0" rtlCol="0">
            <a:spAutoFit/>
          </a:bodyPr>
          <a:lstStyle/>
          <a:p>
            <a:pPr marL="470534">
              <a:lnSpc>
                <a:spcPct val="100000"/>
              </a:lnSpc>
              <a:spcBef>
                <a:spcPts val="4495"/>
              </a:spcBef>
            </a:pPr>
            <a:r>
              <a:rPr sz="4000" b="1" spc="-315" dirty="0">
                <a:solidFill>
                  <a:srgbClr val="FFFFFF"/>
                </a:solidFill>
                <a:latin typeface="Trebuchet MS"/>
                <a:cs typeface="Trebuchet MS"/>
              </a:rPr>
              <a:t>DEMAND-</a:t>
            </a:r>
            <a:r>
              <a:rPr sz="4000" b="1" spc="-210" dirty="0">
                <a:solidFill>
                  <a:srgbClr val="FFFFFF"/>
                </a:solidFill>
                <a:latin typeface="Trebuchet MS"/>
                <a:cs typeface="Trebuchet MS"/>
              </a:rPr>
              <a:t>SIDE</a:t>
            </a:r>
            <a:r>
              <a:rPr sz="4000" b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000" b="1" spc="-300" dirty="0">
                <a:solidFill>
                  <a:srgbClr val="FFFFFF"/>
                </a:solidFill>
                <a:latin typeface="Trebuchet MS"/>
                <a:cs typeface="Trebuchet MS"/>
              </a:rPr>
              <a:t>ANALYSIS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16111" y="6240779"/>
            <a:ext cx="346075" cy="617220"/>
          </a:xfrm>
          <a:prstGeom prst="rect">
            <a:avLst/>
          </a:prstGeom>
          <a:solidFill>
            <a:srgbClr val="00584E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1200" b="1" spc="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95" dirty="0"/>
              <a:t>DEMAND-</a:t>
            </a:r>
            <a:r>
              <a:rPr spc="-125" dirty="0"/>
              <a:t>SIDE</a:t>
            </a:r>
            <a:r>
              <a:rPr spc="-90" dirty="0"/>
              <a:t> </a:t>
            </a:r>
            <a:r>
              <a:rPr spc="-225" dirty="0"/>
              <a:t>OVERVIEW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2097" y="864235"/>
            <a:ext cx="4248150" cy="3271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00" algn="just">
              <a:lnSpc>
                <a:spcPct val="100000"/>
              </a:lnSpc>
              <a:spcBef>
                <a:spcPts val="95"/>
              </a:spcBef>
            </a:pPr>
            <a:r>
              <a:rPr sz="1600" b="1" spc="-65" dirty="0">
                <a:solidFill>
                  <a:srgbClr val="00584E"/>
                </a:solidFill>
                <a:latin typeface="Tahoma"/>
                <a:cs typeface="Tahoma"/>
              </a:rPr>
              <a:t>OVERVIEW</a:t>
            </a:r>
            <a:r>
              <a:rPr sz="1600" b="1" spc="-8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600" b="1" spc="-20" dirty="0">
                <a:solidFill>
                  <a:srgbClr val="00584E"/>
                </a:solidFill>
                <a:latin typeface="Tahoma"/>
                <a:cs typeface="Tahoma"/>
              </a:rPr>
              <a:t>AND</a:t>
            </a:r>
            <a:r>
              <a:rPr sz="1600" b="1" spc="-10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600" b="1" spc="-50" dirty="0">
                <a:solidFill>
                  <a:srgbClr val="00584E"/>
                </a:solidFill>
                <a:latin typeface="Tahoma"/>
                <a:cs typeface="Tahoma"/>
              </a:rPr>
              <a:t>KEY</a:t>
            </a:r>
            <a:r>
              <a:rPr sz="1600" b="1" spc="-12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584E"/>
                </a:solidFill>
                <a:latin typeface="Tahoma"/>
                <a:cs typeface="Tahoma"/>
              </a:rPr>
              <a:t>FINDINGS</a:t>
            </a:r>
            <a:endParaRPr sz="1600">
              <a:latin typeface="Tahoma"/>
              <a:cs typeface="Tahoma"/>
            </a:endParaRPr>
          </a:p>
          <a:p>
            <a:pPr marL="63500" marR="55880" algn="just">
              <a:lnSpc>
                <a:spcPct val="100000"/>
              </a:lnSpc>
              <a:spcBef>
                <a:spcPts val="1195"/>
              </a:spcBef>
            </a:pP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2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demand-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side</a:t>
            </a:r>
            <a:r>
              <a:rPr sz="1100" spc="2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analysis</a:t>
            </a:r>
            <a:r>
              <a:rPr sz="1100" spc="2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estimates</a:t>
            </a:r>
            <a:r>
              <a:rPr sz="1100" spc="2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2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effect</a:t>
            </a:r>
            <a:r>
              <a:rPr sz="1100" spc="2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2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spending</a:t>
            </a:r>
            <a:r>
              <a:rPr sz="1100" spc="2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by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Governors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State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University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(GSU)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on the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Will,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Cook,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and Kankakee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counties</a:t>
            </a:r>
            <a:r>
              <a:rPr sz="1100" spc="-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-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state</a:t>
            </a:r>
            <a:r>
              <a:rPr sz="1100" spc="-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Illinois.</a:t>
            </a:r>
            <a:r>
              <a:rPr sz="1100" spc="-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effect</a:t>
            </a:r>
            <a:r>
              <a:rPr sz="11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represents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both</a:t>
            </a:r>
            <a:r>
              <a:rPr sz="1100" spc="-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initial spending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by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(typically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referred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to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as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direct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effect)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the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additional</a:t>
            </a:r>
            <a:r>
              <a:rPr sz="1100" spc="48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economic</a:t>
            </a:r>
            <a:r>
              <a:rPr sz="1100" spc="4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activity</a:t>
            </a:r>
            <a:r>
              <a:rPr sz="1100" spc="4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4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other</a:t>
            </a:r>
            <a:r>
              <a:rPr sz="1100" spc="4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areas</a:t>
            </a:r>
            <a:r>
              <a:rPr sz="1100" spc="4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4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4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economy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triggered</a:t>
            </a:r>
            <a:r>
              <a:rPr sz="1100" spc="-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by</a:t>
            </a:r>
            <a:r>
              <a:rPr sz="1100" spc="-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this</a:t>
            </a:r>
            <a:r>
              <a:rPr sz="1100" spc="-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initial</a:t>
            </a:r>
            <a:r>
              <a:rPr sz="1100" spc="-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spending</a:t>
            </a:r>
            <a:r>
              <a:rPr sz="1100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(indirect</a:t>
            </a:r>
            <a:r>
              <a:rPr sz="1100" spc="-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induced</a:t>
            </a:r>
            <a:r>
              <a:rPr sz="1100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effects).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Tahoma"/>
              <a:cs typeface="Tahoma"/>
            </a:endParaRPr>
          </a:p>
          <a:p>
            <a:pPr marL="63500" marR="55880" algn="just">
              <a:lnSpc>
                <a:spcPct val="100000"/>
              </a:lnSpc>
            </a:pP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overall</a:t>
            </a:r>
            <a:r>
              <a:rPr sz="1100" spc="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estimated</a:t>
            </a:r>
            <a:r>
              <a:rPr sz="1100" spc="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annual</a:t>
            </a:r>
            <a:r>
              <a:rPr sz="1100" spc="1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95" dirty="0">
                <a:solidFill>
                  <a:srgbClr val="FD4B00"/>
                </a:solidFill>
                <a:latin typeface="Tahoma"/>
                <a:cs typeface="Tahoma"/>
              </a:rPr>
              <a:t>demand-</a:t>
            </a:r>
            <a:r>
              <a:rPr sz="1100" b="1" dirty="0">
                <a:solidFill>
                  <a:srgbClr val="FD4B00"/>
                </a:solidFill>
                <a:latin typeface="Tahoma"/>
                <a:cs typeface="Tahoma"/>
              </a:rPr>
              <a:t>side</a:t>
            </a:r>
            <a:r>
              <a:rPr sz="1100" b="1" spc="125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spc="-40" dirty="0">
                <a:solidFill>
                  <a:srgbClr val="FD4B00"/>
                </a:solidFill>
                <a:latin typeface="Tahoma"/>
                <a:cs typeface="Tahoma"/>
              </a:rPr>
              <a:t>economic</a:t>
            </a:r>
            <a:r>
              <a:rPr sz="1100" b="1" spc="125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spc="-30" dirty="0">
                <a:solidFill>
                  <a:srgbClr val="FD4B00"/>
                </a:solidFill>
                <a:latin typeface="Tahoma"/>
                <a:cs typeface="Tahoma"/>
              </a:rPr>
              <a:t>impact</a:t>
            </a:r>
            <a:r>
              <a:rPr sz="1100" b="1" spc="120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spc="-25" dirty="0">
                <a:solidFill>
                  <a:srgbClr val="FD4B00"/>
                </a:solidFill>
                <a:latin typeface="Tahoma"/>
                <a:cs typeface="Tahoma"/>
              </a:rPr>
              <a:t>of </a:t>
            </a:r>
            <a:r>
              <a:rPr sz="1100" b="1" spc="-90" dirty="0">
                <a:solidFill>
                  <a:srgbClr val="FD4B00"/>
                </a:solidFill>
                <a:latin typeface="Tahoma"/>
                <a:cs typeface="Tahoma"/>
              </a:rPr>
              <a:t>GSU</a:t>
            </a:r>
            <a:r>
              <a:rPr sz="1100" b="1" spc="5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spc="-160" dirty="0">
                <a:solidFill>
                  <a:srgbClr val="FD4B00"/>
                </a:solidFill>
                <a:latin typeface="Tahoma"/>
                <a:cs typeface="Tahoma"/>
              </a:rPr>
              <a:t>is</a:t>
            </a:r>
            <a:r>
              <a:rPr sz="1100" b="1" spc="80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spc="-95" dirty="0">
                <a:solidFill>
                  <a:srgbClr val="FD4B00"/>
                </a:solidFill>
                <a:latin typeface="Tahoma"/>
                <a:cs typeface="Tahoma"/>
              </a:rPr>
              <a:t>about</a:t>
            </a:r>
            <a:r>
              <a:rPr sz="1100" b="1" spc="15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spc="-65" dirty="0">
                <a:solidFill>
                  <a:srgbClr val="FD4B00"/>
                </a:solidFill>
                <a:latin typeface="Tahoma"/>
                <a:cs typeface="Tahoma"/>
              </a:rPr>
              <a:t>$120M</a:t>
            </a:r>
            <a:r>
              <a:rPr sz="1100" b="1" spc="-15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spc="-155" dirty="0">
                <a:solidFill>
                  <a:srgbClr val="FD4B00"/>
                </a:solidFill>
                <a:latin typeface="Tahoma"/>
                <a:cs typeface="Tahoma"/>
              </a:rPr>
              <a:t>in</a:t>
            </a:r>
            <a:r>
              <a:rPr sz="1100" b="1" spc="75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FD4B00"/>
                </a:solidFill>
                <a:latin typeface="Tahoma"/>
                <a:cs typeface="Tahoma"/>
              </a:rPr>
              <a:t>FY2022</a:t>
            </a:r>
            <a:r>
              <a:rPr sz="1100" spc="-50" dirty="0">
                <a:solidFill>
                  <a:srgbClr val="009283"/>
                </a:solidFill>
                <a:latin typeface="Tahoma"/>
                <a:cs typeface="Tahoma"/>
              </a:rPr>
              <a:t>.</a:t>
            </a:r>
            <a:r>
              <a:rPr sz="1050" spc="-75" baseline="27777" dirty="0">
                <a:solidFill>
                  <a:srgbClr val="1F1F20"/>
                </a:solidFill>
                <a:latin typeface="Tahoma"/>
                <a:cs typeface="Tahoma"/>
              </a:rPr>
              <a:t>1</a:t>
            </a:r>
            <a:r>
              <a:rPr sz="1050" spc="37" baseline="27777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GSU’s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externally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funded spending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also</a:t>
            </a:r>
            <a:r>
              <a:rPr sz="1100" spc="3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generated</a:t>
            </a:r>
            <a:r>
              <a:rPr sz="1100" spc="3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FD4B00"/>
                </a:solidFill>
                <a:latin typeface="Tahoma"/>
                <a:cs typeface="Tahoma"/>
              </a:rPr>
              <a:t>$69M</a:t>
            </a:r>
            <a:r>
              <a:rPr sz="1100" b="1" spc="375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FD4B00"/>
                </a:solidFill>
                <a:latin typeface="Tahoma"/>
                <a:cs typeface="Tahoma"/>
              </a:rPr>
              <a:t>in</a:t>
            </a:r>
            <a:r>
              <a:rPr sz="1100" b="1" spc="375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FD4B00"/>
                </a:solidFill>
                <a:latin typeface="Tahoma"/>
                <a:cs typeface="Tahoma"/>
              </a:rPr>
              <a:t>FY2022</a:t>
            </a:r>
            <a:r>
              <a:rPr sz="1100" b="1" spc="380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FD4B00"/>
                </a:solidFill>
                <a:latin typeface="Tahoma"/>
                <a:cs typeface="Tahoma"/>
              </a:rPr>
              <a:t>in</a:t>
            </a:r>
            <a:r>
              <a:rPr sz="1100" b="1" spc="385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FD4B00"/>
                </a:solidFill>
                <a:latin typeface="Tahoma"/>
                <a:cs typeface="Tahoma"/>
              </a:rPr>
              <a:t>labor</a:t>
            </a:r>
            <a:r>
              <a:rPr sz="1100" b="1" spc="380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FD4B00"/>
                </a:solidFill>
                <a:latin typeface="Tahoma"/>
                <a:cs typeface="Tahoma"/>
              </a:rPr>
              <a:t>income.</a:t>
            </a:r>
            <a:r>
              <a:rPr sz="1100" b="1" spc="380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As</a:t>
            </a:r>
            <a:r>
              <a:rPr sz="1100" spc="3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for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employment</a:t>
            </a:r>
            <a:r>
              <a:rPr sz="1100" spc="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impact,</a:t>
            </a:r>
            <a:r>
              <a:rPr sz="1100" spc="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1100" spc="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supported</a:t>
            </a:r>
            <a:r>
              <a:rPr sz="1100" spc="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approximately</a:t>
            </a:r>
            <a:r>
              <a:rPr sz="1100" spc="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5" dirty="0">
                <a:solidFill>
                  <a:srgbClr val="FD4B00"/>
                </a:solidFill>
                <a:latin typeface="Tahoma"/>
                <a:cs typeface="Tahoma"/>
              </a:rPr>
              <a:t>1,078</a:t>
            </a:r>
            <a:r>
              <a:rPr sz="1100" b="1" spc="95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spc="-55" dirty="0">
                <a:solidFill>
                  <a:srgbClr val="FD4B00"/>
                </a:solidFill>
                <a:latin typeface="Tahoma"/>
                <a:cs typeface="Tahoma"/>
              </a:rPr>
              <a:t>jobs</a:t>
            </a:r>
            <a:r>
              <a:rPr sz="1100" b="1" spc="95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spc="-25" dirty="0">
                <a:solidFill>
                  <a:srgbClr val="FD4B00"/>
                </a:solidFill>
                <a:latin typeface="Tahoma"/>
                <a:cs typeface="Tahoma"/>
              </a:rPr>
              <a:t>in </a:t>
            </a:r>
            <a:r>
              <a:rPr sz="1100" b="1" spc="-10" dirty="0">
                <a:solidFill>
                  <a:srgbClr val="FD4B00"/>
                </a:solidFill>
                <a:latin typeface="Tahoma"/>
                <a:cs typeface="Tahoma"/>
              </a:rPr>
              <a:t>FY2022.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Tahoma"/>
              <a:cs typeface="Tahoma"/>
            </a:endParaRPr>
          </a:p>
          <a:p>
            <a:pPr marL="63500" marR="56515" algn="just">
              <a:lnSpc>
                <a:spcPct val="100000"/>
              </a:lnSpc>
            </a:pP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impact</a:t>
            </a:r>
            <a:r>
              <a:rPr sz="1100" spc="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1100" spc="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reflects</a:t>
            </a:r>
            <a:r>
              <a:rPr sz="1100" spc="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</a:t>
            </a:r>
            <a:r>
              <a:rPr sz="1100" spc="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FD4B00"/>
                </a:solidFill>
                <a:latin typeface="Tahoma"/>
                <a:cs typeface="Tahoma"/>
              </a:rPr>
              <a:t>input-</a:t>
            </a:r>
            <a:r>
              <a:rPr sz="1100" b="1" spc="-50" dirty="0">
                <a:solidFill>
                  <a:srgbClr val="FD4B00"/>
                </a:solidFill>
                <a:latin typeface="Tahoma"/>
                <a:cs typeface="Tahoma"/>
              </a:rPr>
              <a:t>output</a:t>
            </a:r>
            <a:r>
              <a:rPr sz="1100" b="1" spc="85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FD4B00"/>
                </a:solidFill>
                <a:latin typeface="Tahoma"/>
                <a:cs typeface="Tahoma"/>
              </a:rPr>
              <a:t>multiplier</a:t>
            </a:r>
            <a:r>
              <a:rPr sz="1100" b="1" spc="70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FD4B00"/>
                </a:solidFill>
                <a:latin typeface="Tahoma"/>
                <a:cs typeface="Tahoma"/>
              </a:rPr>
              <a:t>of</a:t>
            </a:r>
            <a:r>
              <a:rPr sz="1100" b="1" spc="75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FD4B00"/>
                </a:solidFill>
                <a:latin typeface="Tahoma"/>
                <a:cs typeface="Tahoma"/>
              </a:rPr>
              <a:t>1.77</a:t>
            </a:r>
            <a:r>
              <a:rPr sz="1100" b="1" spc="80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b="1" spc="-25" dirty="0">
                <a:solidFill>
                  <a:srgbClr val="FD4B00"/>
                </a:solidFill>
                <a:latin typeface="Tahoma"/>
                <a:cs typeface="Tahoma"/>
              </a:rPr>
              <a:t>in </a:t>
            </a:r>
            <a:r>
              <a:rPr sz="1100" b="1" spc="-80" dirty="0">
                <a:solidFill>
                  <a:srgbClr val="FD4B00"/>
                </a:solidFill>
                <a:latin typeface="Tahoma"/>
                <a:cs typeface="Tahoma"/>
              </a:rPr>
              <a:t>FY2022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.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5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other</a:t>
            </a:r>
            <a:r>
              <a:rPr sz="1100" spc="-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words,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for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every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dollar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spending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by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and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its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students</a:t>
            </a:r>
            <a:r>
              <a:rPr sz="1100" spc="1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1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area</a:t>
            </a:r>
            <a:r>
              <a:rPr sz="1100" spc="1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1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analysis,</a:t>
            </a:r>
            <a:r>
              <a:rPr sz="1100" spc="1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there</a:t>
            </a:r>
            <a:r>
              <a:rPr sz="1100" spc="11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is</a:t>
            </a:r>
            <a:r>
              <a:rPr sz="1100" spc="1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</a:t>
            </a:r>
            <a:r>
              <a:rPr sz="1100" spc="1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i="1" spc="-50" dirty="0">
                <a:solidFill>
                  <a:srgbClr val="1F1F20"/>
                </a:solidFill>
                <a:latin typeface="Trebuchet MS"/>
                <a:cs typeface="Trebuchet MS"/>
              </a:rPr>
              <a:t>additional</a:t>
            </a:r>
            <a:r>
              <a:rPr sz="1100" i="1" spc="145" dirty="0">
                <a:solidFill>
                  <a:srgbClr val="1F1F20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impact</a:t>
            </a:r>
            <a:r>
              <a:rPr sz="1100" spc="1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endParaRPr sz="1100">
              <a:latin typeface="Tahoma"/>
              <a:cs typeface="Tahoma"/>
            </a:endParaRPr>
          </a:p>
          <a:p>
            <a:pPr marL="63500" algn="just">
              <a:lnSpc>
                <a:spcPct val="100000"/>
              </a:lnSpc>
            </a:pP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$0.77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-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FY2022</a:t>
            </a:r>
            <a:r>
              <a:rPr sz="1100" spc="-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on</a:t>
            </a:r>
            <a:r>
              <a:rPr sz="1100" spc="-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local</a:t>
            </a:r>
            <a:r>
              <a:rPr sz="1100" spc="-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economy,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or</a:t>
            </a:r>
            <a:r>
              <a:rPr sz="1100" spc="-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a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total</a:t>
            </a:r>
            <a:r>
              <a:rPr sz="11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impact</a:t>
            </a:r>
            <a:r>
              <a:rPr sz="1100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$1.77.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7497" y="5787644"/>
            <a:ext cx="27222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900" baseline="27777" dirty="0">
                <a:latin typeface="Tahoma"/>
                <a:cs typeface="Tahoma"/>
              </a:rPr>
              <a:t>1</a:t>
            </a:r>
            <a:r>
              <a:rPr sz="900" spc="75" baseline="27777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Note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that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dollar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values</a:t>
            </a:r>
            <a:r>
              <a:rPr sz="900" spc="-4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are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reported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in</a:t>
            </a:r>
            <a:r>
              <a:rPr sz="900" spc="-6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2022</a:t>
            </a:r>
            <a:r>
              <a:rPr sz="900" spc="-50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dollars.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170433" y="3185211"/>
            <a:ext cx="482600" cy="511175"/>
          </a:xfrm>
          <a:custGeom>
            <a:avLst/>
            <a:gdLst/>
            <a:ahLst/>
            <a:cxnLst/>
            <a:rect l="l" t="t" r="r" b="b"/>
            <a:pathLst>
              <a:path w="482600" h="511175">
                <a:moveTo>
                  <a:pt x="241273" y="0"/>
                </a:moveTo>
                <a:lnTo>
                  <a:pt x="161787" y="4230"/>
                </a:lnTo>
                <a:lnTo>
                  <a:pt x="115923" y="11422"/>
                </a:lnTo>
                <a:lnTo>
                  <a:pt x="72171" y="23691"/>
                </a:lnTo>
                <a:lnTo>
                  <a:pt x="35171" y="42305"/>
                </a:lnTo>
                <a:lnTo>
                  <a:pt x="0" y="103648"/>
                </a:lnTo>
                <a:lnTo>
                  <a:pt x="0" y="190022"/>
                </a:lnTo>
                <a:lnTo>
                  <a:pt x="2113" y="207486"/>
                </a:lnTo>
                <a:lnTo>
                  <a:pt x="8509" y="223492"/>
                </a:lnTo>
                <a:lnTo>
                  <a:pt x="19266" y="237879"/>
                </a:lnTo>
                <a:lnTo>
                  <a:pt x="34467" y="250484"/>
                </a:lnTo>
                <a:lnTo>
                  <a:pt x="34467" y="266895"/>
                </a:lnTo>
                <a:lnTo>
                  <a:pt x="2477" y="309407"/>
                </a:lnTo>
                <a:lnTo>
                  <a:pt x="0" y="414595"/>
                </a:lnTo>
                <a:lnTo>
                  <a:pt x="5951" y="442909"/>
                </a:lnTo>
                <a:lnTo>
                  <a:pt x="53075" y="486258"/>
                </a:lnTo>
                <a:lnTo>
                  <a:pt x="93924" y="500969"/>
                </a:lnTo>
                <a:lnTo>
                  <a:pt x="142931" y="510921"/>
                </a:lnTo>
                <a:lnTo>
                  <a:pt x="190434" y="463332"/>
                </a:lnTo>
                <a:lnTo>
                  <a:pt x="190434" y="460373"/>
                </a:lnTo>
                <a:lnTo>
                  <a:pt x="155966" y="460373"/>
                </a:lnTo>
                <a:lnTo>
                  <a:pt x="146945" y="459064"/>
                </a:lnTo>
                <a:lnTo>
                  <a:pt x="138086" y="457674"/>
                </a:lnTo>
                <a:lnTo>
                  <a:pt x="129550" y="456122"/>
                </a:lnTo>
                <a:lnTo>
                  <a:pt x="121498" y="454327"/>
                </a:lnTo>
                <a:lnTo>
                  <a:pt x="121498" y="443962"/>
                </a:lnTo>
                <a:lnTo>
                  <a:pt x="87031" y="443962"/>
                </a:lnTo>
                <a:lnTo>
                  <a:pt x="54919" y="422341"/>
                </a:lnTo>
                <a:lnTo>
                  <a:pt x="52563" y="399047"/>
                </a:lnTo>
                <a:lnTo>
                  <a:pt x="254602" y="399048"/>
                </a:lnTo>
                <a:lnTo>
                  <a:pt x="283997" y="369599"/>
                </a:lnTo>
                <a:lnTo>
                  <a:pt x="275700" y="366225"/>
                </a:lnTo>
                <a:lnTo>
                  <a:pt x="190434" y="366225"/>
                </a:lnTo>
                <a:lnTo>
                  <a:pt x="181413" y="364916"/>
                </a:lnTo>
                <a:lnTo>
                  <a:pt x="172554" y="363526"/>
                </a:lnTo>
                <a:lnTo>
                  <a:pt x="164017" y="361974"/>
                </a:lnTo>
                <a:lnTo>
                  <a:pt x="155966" y="360179"/>
                </a:lnTo>
                <a:lnTo>
                  <a:pt x="155966" y="348951"/>
                </a:lnTo>
                <a:lnTo>
                  <a:pt x="121498" y="348951"/>
                </a:lnTo>
                <a:lnTo>
                  <a:pt x="89387" y="327816"/>
                </a:lnTo>
                <a:lnTo>
                  <a:pt x="87031" y="304036"/>
                </a:lnTo>
                <a:lnTo>
                  <a:pt x="341018" y="304036"/>
                </a:lnTo>
                <a:lnTo>
                  <a:pt x="351348" y="302127"/>
                </a:lnTo>
                <a:lnTo>
                  <a:pt x="411519" y="241847"/>
                </a:lnTo>
                <a:lnTo>
                  <a:pt x="224901" y="241847"/>
                </a:lnTo>
                <a:lnTo>
                  <a:pt x="216002" y="241334"/>
                </a:lnTo>
                <a:lnTo>
                  <a:pt x="198849" y="240632"/>
                </a:lnTo>
                <a:lnTo>
                  <a:pt x="190434" y="240119"/>
                </a:lnTo>
                <a:lnTo>
                  <a:pt x="190434" y="236664"/>
                </a:lnTo>
                <a:lnTo>
                  <a:pt x="155966" y="236664"/>
                </a:lnTo>
                <a:lnTo>
                  <a:pt x="121498" y="219389"/>
                </a:lnTo>
                <a:lnTo>
                  <a:pt x="87031" y="219389"/>
                </a:lnTo>
                <a:lnTo>
                  <a:pt x="54919" y="197769"/>
                </a:lnTo>
                <a:lnTo>
                  <a:pt x="52563" y="174475"/>
                </a:lnTo>
                <a:lnTo>
                  <a:pt x="478769" y="174475"/>
                </a:lnTo>
                <a:lnTo>
                  <a:pt x="482547" y="170690"/>
                </a:lnTo>
                <a:lnTo>
                  <a:pt x="482547" y="155473"/>
                </a:lnTo>
                <a:lnTo>
                  <a:pt x="242135" y="155473"/>
                </a:lnTo>
                <a:lnTo>
                  <a:pt x="168164" y="151383"/>
                </a:lnTo>
                <a:lnTo>
                  <a:pt x="107927" y="140249"/>
                </a:lnTo>
                <a:lnTo>
                  <a:pt x="67400" y="123771"/>
                </a:lnTo>
                <a:lnTo>
                  <a:pt x="52563" y="103648"/>
                </a:lnTo>
                <a:lnTo>
                  <a:pt x="67400" y="83526"/>
                </a:lnTo>
                <a:lnTo>
                  <a:pt x="107926" y="67047"/>
                </a:lnTo>
                <a:lnTo>
                  <a:pt x="168164" y="55913"/>
                </a:lnTo>
                <a:lnTo>
                  <a:pt x="242135" y="51824"/>
                </a:lnTo>
                <a:lnTo>
                  <a:pt x="459171" y="51824"/>
                </a:lnTo>
                <a:lnTo>
                  <a:pt x="458851" y="51392"/>
                </a:lnTo>
                <a:lnTo>
                  <a:pt x="388623" y="17274"/>
                </a:lnTo>
                <a:lnTo>
                  <a:pt x="320441" y="4426"/>
                </a:lnTo>
                <a:lnTo>
                  <a:pt x="281867" y="1120"/>
                </a:lnTo>
                <a:lnTo>
                  <a:pt x="241273" y="0"/>
                </a:lnTo>
                <a:close/>
              </a:path>
              <a:path w="482600" h="511175">
                <a:moveTo>
                  <a:pt x="233047" y="420641"/>
                </a:moveTo>
                <a:lnTo>
                  <a:pt x="121498" y="420641"/>
                </a:lnTo>
                <a:lnTo>
                  <a:pt x="138409" y="423556"/>
                </a:lnTo>
                <a:lnTo>
                  <a:pt x="147066" y="424892"/>
                </a:lnTo>
                <a:lnTo>
                  <a:pt x="155966" y="425823"/>
                </a:lnTo>
                <a:lnTo>
                  <a:pt x="155966" y="460373"/>
                </a:lnTo>
                <a:lnTo>
                  <a:pt x="190434" y="460373"/>
                </a:lnTo>
                <a:lnTo>
                  <a:pt x="190434" y="430142"/>
                </a:lnTo>
                <a:lnTo>
                  <a:pt x="223563" y="430142"/>
                </a:lnTo>
                <a:lnTo>
                  <a:pt x="233047" y="420641"/>
                </a:lnTo>
                <a:close/>
              </a:path>
              <a:path w="482600" h="511175">
                <a:moveTo>
                  <a:pt x="223563" y="430142"/>
                </a:moveTo>
                <a:lnTo>
                  <a:pt x="196466" y="430142"/>
                </a:lnTo>
                <a:lnTo>
                  <a:pt x="201636" y="431006"/>
                </a:lnTo>
                <a:lnTo>
                  <a:pt x="207668" y="431006"/>
                </a:lnTo>
                <a:lnTo>
                  <a:pt x="207668" y="431870"/>
                </a:lnTo>
                <a:lnTo>
                  <a:pt x="208166" y="440898"/>
                </a:lnTo>
                <a:lnTo>
                  <a:pt x="208865" y="444867"/>
                </a:lnTo>
                <a:lnTo>
                  <a:pt x="223563" y="430142"/>
                </a:lnTo>
                <a:close/>
              </a:path>
              <a:path w="482600" h="511175">
                <a:moveTo>
                  <a:pt x="254602" y="399048"/>
                </a:moveTo>
                <a:lnTo>
                  <a:pt x="52563" y="399047"/>
                </a:lnTo>
                <a:lnTo>
                  <a:pt x="60493" y="402772"/>
                </a:lnTo>
                <a:lnTo>
                  <a:pt x="68827" y="406173"/>
                </a:lnTo>
                <a:lnTo>
                  <a:pt x="77646" y="409250"/>
                </a:lnTo>
                <a:lnTo>
                  <a:pt x="87031" y="412004"/>
                </a:lnTo>
                <a:lnTo>
                  <a:pt x="87031" y="443962"/>
                </a:lnTo>
                <a:lnTo>
                  <a:pt x="121498" y="443962"/>
                </a:lnTo>
                <a:lnTo>
                  <a:pt x="121498" y="420641"/>
                </a:lnTo>
                <a:lnTo>
                  <a:pt x="233047" y="420641"/>
                </a:lnTo>
                <a:lnTo>
                  <a:pt x="254602" y="399048"/>
                </a:lnTo>
                <a:close/>
              </a:path>
              <a:path w="482600" h="511175">
                <a:moveTo>
                  <a:pt x="273380" y="326493"/>
                </a:moveTo>
                <a:lnTo>
                  <a:pt x="155966" y="326493"/>
                </a:lnTo>
                <a:lnTo>
                  <a:pt x="172877" y="329408"/>
                </a:lnTo>
                <a:lnTo>
                  <a:pt x="181534" y="330745"/>
                </a:lnTo>
                <a:lnTo>
                  <a:pt x="190434" y="331676"/>
                </a:lnTo>
                <a:lnTo>
                  <a:pt x="190434" y="366225"/>
                </a:lnTo>
                <a:lnTo>
                  <a:pt x="275700" y="366225"/>
                </a:lnTo>
                <a:lnTo>
                  <a:pt x="274206" y="365618"/>
                </a:lnTo>
                <a:lnTo>
                  <a:pt x="259369" y="345496"/>
                </a:lnTo>
                <a:lnTo>
                  <a:pt x="273380" y="326493"/>
                </a:lnTo>
                <a:close/>
              </a:path>
              <a:path w="482600" h="511175">
                <a:moveTo>
                  <a:pt x="341018" y="304036"/>
                </a:moveTo>
                <a:lnTo>
                  <a:pt x="87031" y="304036"/>
                </a:lnTo>
                <a:lnTo>
                  <a:pt x="94961" y="307761"/>
                </a:lnTo>
                <a:lnTo>
                  <a:pt x="103295" y="311162"/>
                </a:lnTo>
                <a:lnTo>
                  <a:pt x="112114" y="314239"/>
                </a:lnTo>
                <a:lnTo>
                  <a:pt x="121498" y="316992"/>
                </a:lnTo>
                <a:lnTo>
                  <a:pt x="121498" y="348951"/>
                </a:lnTo>
                <a:lnTo>
                  <a:pt x="155966" y="348951"/>
                </a:lnTo>
                <a:lnTo>
                  <a:pt x="155966" y="326493"/>
                </a:lnTo>
                <a:lnTo>
                  <a:pt x="273380" y="326493"/>
                </a:lnTo>
                <a:lnTo>
                  <a:pt x="274206" y="325373"/>
                </a:lnTo>
                <a:lnTo>
                  <a:pt x="314733" y="308895"/>
                </a:lnTo>
                <a:lnTo>
                  <a:pt x="341018" y="304036"/>
                </a:lnTo>
                <a:close/>
              </a:path>
              <a:path w="482600" h="511175">
                <a:moveTo>
                  <a:pt x="293837" y="205570"/>
                </a:moveTo>
                <a:lnTo>
                  <a:pt x="190434" y="205570"/>
                </a:lnTo>
                <a:lnTo>
                  <a:pt x="198849" y="206204"/>
                </a:lnTo>
                <a:lnTo>
                  <a:pt x="207344" y="206757"/>
                </a:lnTo>
                <a:lnTo>
                  <a:pt x="216002" y="207149"/>
                </a:lnTo>
                <a:lnTo>
                  <a:pt x="224901" y="207297"/>
                </a:lnTo>
                <a:lnTo>
                  <a:pt x="224901" y="241847"/>
                </a:lnTo>
                <a:lnTo>
                  <a:pt x="259369" y="241847"/>
                </a:lnTo>
                <a:lnTo>
                  <a:pt x="259369" y="207297"/>
                </a:lnTo>
                <a:lnTo>
                  <a:pt x="267420" y="207149"/>
                </a:lnTo>
                <a:lnTo>
                  <a:pt x="275957" y="206757"/>
                </a:lnTo>
                <a:lnTo>
                  <a:pt x="293837" y="205570"/>
                </a:lnTo>
                <a:close/>
              </a:path>
              <a:path w="482600" h="511175">
                <a:moveTo>
                  <a:pt x="328304" y="205570"/>
                </a:moveTo>
                <a:lnTo>
                  <a:pt x="293837" y="205570"/>
                </a:lnTo>
                <a:lnTo>
                  <a:pt x="293837" y="240119"/>
                </a:lnTo>
                <a:lnTo>
                  <a:pt x="285422" y="240632"/>
                </a:lnTo>
                <a:lnTo>
                  <a:pt x="268269" y="241334"/>
                </a:lnTo>
                <a:lnTo>
                  <a:pt x="259369" y="241847"/>
                </a:lnTo>
                <a:lnTo>
                  <a:pt x="411519" y="241847"/>
                </a:lnTo>
                <a:lnTo>
                  <a:pt x="417554" y="235801"/>
                </a:lnTo>
                <a:lnTo>
                  <a:pt x="328304" y="235801"/>
                </a:lnTo>
                <a:lnTo>
                  <a:pt x="328304" y="205570"/>
                </a:lnTo>
                <a:close/>
              </a:path>
              <a:path w="482600" h="511175">
                <a:moveTo>
                  <a:pt x="362772" y="196932"/>
                </a:moveTo>
                <a:lnTo>
                  <a:pt x="121498" y="196932"/>
                </a:lnTo>
                <a:lnTo>
                  <a:pt x="155966" y="202115"/>
                </a:lnTo>
                <a:lnTo>
                  <a:pt x="155966" y="236664"/>
                </a:lnTo>
                <a:lnTo>
                  <a:pt x="190434" y="236664"/>
                </a:lnTo>
                <a:lnTo>
                  <a:pt x="190434" y="205570"/>
                </a:lnTo>
                <a:lnTo>
                  <a:pt x="328304" y="205570"/>
                </a:lnTo>
                <a:lnTo>
                  <a:pt x="328304" y="202115"/>
                </a:lnTo>
                <a:lnTo>
                  <a:pt x="362772" y="196932"/>
                </a:lnTo>
                <a:close/>
              </a:path>
              <a:path w="482600" h="511175">
                <a:moveTo>
                  <a:pt x="397240" y="196932"/>
                </a:moveTo>
                <a:lnTo>
                  <a:pt x="362772" y="196932"/>
                </a:lnTo>
                <a:lnTo>
                  <a:pt x="362772" y="229754"/>
                </a:lnTo>
                <a:lnTo>
                  <a:pt x="354721" y="231549"/>
                </a:lnTo>
                <a:lnTo>
                  <a:pt x="346185" y="233101"/>
                </a:lnTo>
                <a:lnTo>
                  <a:pt x="337325" y="234492"/>
                </a:lnTo>
                <a:lnTo>
                  <a:pt x="328304" y="235801"/>
                </a:lnTo>
                <a:lnTo>
                  <a:pt x="417554" y="235801"/>
                </a:lnTo>
                <a:lnTo>
                  <a:pt x="433936" y="219390"/>
                </a:lnTo>
                <a:lnTo>
                  <a:pt x="397240" y="219390"/>
                </a:lnTo>
                <a:lnTo>
                  <a:pt x="397240" y="196932"/>
                </a:lnTo>
                <a:close/>
              </a:path>
              <a:path w="482600" h="511175">
                <a:moveTo>
                  <a:pt x="431708" y="174475"/>
                </a:moveTo>
                <a:lnTo>
                  <a:pt x="52563" y="174475"/>
                </a:lnTo>
                <a:lnTo>
                  <a:pt x="60493" y="178200"/>
                </a:lnTo>
                <a:lnTo>
                  <a:pt x="68827" y="181601"/>
                </a:lnTo>
                <a:lnTo>
                  <a:pt x="77646" y="184678"/>
                </a:lnTo>
                <a:lnTo>
                  <a:pt x="87030" y="187431"/>
                </a:lnTo>
                <a:lnTo>
                  <a:pt x="87031" y="219389"/>
                </a:lnTo>
                <a:lnTo>
                  <a:pt x="121498" y="219389"/>
                </a:lnTo>
                <a:lnTo>
                  <a:pt x="121498" y="196932"/>
                </a:lnTo>
                <a:lnTo>
                  <a:pt x="397240" y="196932"/>
                </a:lnTo>
                <a:lnTo>
                  <a:pt x="397240" y="188295"/>
                </a:lnTo>
                <a:lnTo>
                  <a:pt x="406261" y="185407"/>
                </a:lnTo>
                <a:lnTo>
                  <a:pt x="415120" y="182033"/>
                </a:lnTo>
                <a:lnTo>
                  <a:pt x="423656" y="178335"/>
                </a:lnTo>
                <a:lnTo>
                  <a:pt x="431708" y="174475"/>
                </a:lnTo>
                <a:close/>
              </a:path>
              <a:path w="482600" h="511175">
                <a:moveTo>
                  <a:pt x="478769" y="174475"/>
                </a:moveTo>
                <a:lnTo>
                  <a:pt x="431708" y="174475"/>
                </a:lnTo>
                <a:lnTo>
                  <a:pt x="431708" y="190022"/>
                </a:lnTo>
                <a:lnTo>
                  <a:pt x="429351" y="198255"/>
                </a:lnTo>
                <a:lnTo>
                  <a:pt x="422552" y="206002"/>
                </a:lnTo>
                <a:lnTo>
                  <a:pt x="411714" y="213100"/>
                </a:lnTo>
                <a:lnTo>
                  <a:pt x="397240" y="219390"/>
                </a:lnTo>
                <a:lnTo>
                  <a:pt x="433936" y="219390"/>
                </a:lnTo>
                <a:lnTo>
                  <a:pt x="478769" y="174475"/>
                </a:lnTo>
                <a:close/>
              </a:path>
              <a:path w="482600" h="511175">
                <a:moveTo>
                  <a:pt x="459171" y="51824"/>
                </a:moveTo>
                <a:lnTo>
                  <a:pt x="242135" y="51824"/>
                </a:lnTo>
                <a:lnTo>
                  <a:pt x="316106" y="55913"/>
                </a:lnTo>
                <a:lnTo>
                  <a:pt x="376344" y="67047"/>
                </a:lnTo>
                <a:lnTo>
                  <a:pt x="416870" y="83526"/>
                </a:lnTo>
                <a:lnTo>
                  <a:pt x="431707" y="103648"/>
                </a:lnTo>
                <a:lnTo>
                  <a:pt x="416870" y="123771"/>
                </a:lnTo>
                <a:lnTo>
                  <a:pt x="376344" y="140249"/>
                </a:lnTo>
                <a:lnTo>
                  <a:pt x="316106" y="151384"/>
                </a:lnTo>
                <a:lnTo>
                  <a:pt x="242135" y="155473"/>
                </a:lnTo>
                <a:lnTo>
                  <a:pt x="482547" y="155473"/>
                </a:lnTo>
                <a:lnTo>
                  <a:pt x="482547" y="103648"/>
                </a:lnTo>
                <a:lnTo>
                  <a:pt x="476596" y="75334"/>
                </a:lnTo>
                <a:lnTo>
                  <a:pt x="459171" y="51824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38471" y="3871341"/>
            <a:ext cx="95059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6360">
              <a:lnSpc>
                <a:spcPct val="100000"/>
              </a:lnSpc>
              <a:spcBef>
                <a:spcPts val="100"/>
              </a:spcBef>
            </a:pPr>
            <a:r>
              <a:rPr sz="1800" spc="75" dirty="0">
                <a:solidFill>
                  <a:srgbClr val="52555A"/>
                </a:solidFill>
                <a:latin typeface="Tahoma"/>
                <a:cs typeface="Tahoma"/>
              </a:rPr>
              <a:t>LABOR </a:t>
            </a:r>
            <a:r>
              <a:rPr sz="1800" spc="90" dirty="0">
                <a:solidFill>
                  <a:srgbClr val="52555A"/>
                </a:solidFill>
                <a:latin typeface="Tahoma"/>
                <a:cs typeface="Tahoma"/>
              </a:rPr>
              <a:t>INCOME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36058" y="2228164"/>
            <a:ext cx="953769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52555A"/>
                </a:solidFill>
                <a:latin typeface="Tahoma"/>
                <a:cs typeface="Tahoma"/>
              </a:rPr>
              <a:t>GROSS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80" dirty="0">
                <a:solidFill>
                  <a:srgbClr val="52555A"/>
                </a:solidFill>
                <a:latin typeface="Tahoma"/>
                <a:cs typeface="Tahoma"/>
              </a:rPr>
              <a:t>OUTPUT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170881" y="1547139"/>
            <a:ext cx="434340" cy="582930"/>
          </a:xfrm>
          <a:custGeom>
            <a:avLst/>
            <a:gdLst/>
            <a:ahLst/>
            <a:cxnLst/>
            <a:rect l="l" t="t" r="r" b="b"/>
            <a:pathLst>
              <a:path w="434339" h="582930">
                <a:moveTo>
                  <a:pt x="159740" y="479679"/>
                </a:moveTo>
                <a:lnTo>
                  <a:pt x="59385" y="479679"/>
                </a:lnTo>
                <a:lnTo>
                  <a:pt x="0" y="582764"/>
                </a:lnTo>
                <a:lnTo>
                  <a:pt x="56845" y="582764"/>
                </a:lnTo>
                <a:lnTo>
                  <a:pt x="159740" y="479679"/>
                </a:lnTo>
                <a:close/>
              </a:path>
              <a:path w="434339" h="582930">
                <a:moveTo>
                  <a:pt x="296938" y="342239"/>
                </a:moveTo>
                <a:lnTo>
                  <a:pt x="138569" y="342239"/>
                </a:lnTo>
                <a:lnTo>
                  <a:pt x="79184" y="445325"/>
                </a:lnTo>
                <a:lnTo>
                  <a:pt x="194043" y="445325"/>
                </a:lnTo>
                <a:lnTo>
                  <a:pt x="296938" y="342239"/>
                </a:lnTo>
                <a:close/>
              </a:path>
              <a:path w="434339" h="582930">
                <a:moveTo>
                  <a:pt x="433806" y="170434"/>
                </a:moveTo>
                <a:lnTo>
                  <a:pt x="335597" y="0"/>
                </a:lnTo>
                <a:lnTo>
                  <a:pt x="237464" y="170434"/>
                </a:lnTo>
                <a:lnTo>
                  <a:pt x="433806" y="170434"/>
                </a:lnTo>
                <a:close/>
              </a:path>
              <a:path w="434339" h="582930">
                <a:moveTo>
                  <a:pt x="434136" y="204787"/>
                </a:moveTo>
                <a:lnTo>
                  <a:pt x="217665" y="204787"/>
                </a:lnTo>
                <a:lnTo>
                  <a:pt x="158369" y="307873"/>
                </a:lnTo>
                <a:lnTo>
                  <a:pt x="331241" y="307873"/>
                </a:lnTo>
                <a:lnTo>
                  <a:pt x="434136" y="204787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073777" y="871220"/>
            <a:ext cx="3493770" cy="1240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14" dirty="0">
                <a:solidFill>
                  <a:srgbClr val="00584E"/>
                </a:solidFill>
                <a:latin typeface="Calibri"/>
                <a:cs typeface="Calibri"/>
              </a:rPr>
              <a:t>DEMAND-</a:t>
            </a:r>
            <a:r>
              <a:rPr sz="2000" b="1" dirty="0">
                <a:solidFill>
                  <a:srgbClr val="00584E"/>
                </a:solidFill>
                <a:latin typeface="Calibri"/>
                <a:cs typeface="Calibri"/>
              </a:rPr>
              <a:t>SIDE</a:t>
            </a:r>
            <a:r>
              <a:rPr sz="2000" b="1" spc="55" dirty="0">
                <a:solidFill>
                  <a:srgbClr val="00584E"/>
                </a:solidFill>
                <a:latin typeface="Calibri"/>
                <a:cs typeface="Calibri"/>
              </a:rPr>
              <a:t> </a:t>
            </a:r>
            <a:r>
              <a:rPr sz="2000" b="1" spc="-100" dirty="0">
                <a:solidFill>
                  <a:srgbClr val="00584E"/>
                </a:solidFill>
                <a:latin typeface="Calibri"/>
                <a:cs typeface="Calibri"/>
              </a:rPr>
              <a:t>ECONOMIC</a:t>
            </a:r>
            <a:r>
              <a:rPr sz="2000" b="1" spc="40" dirty="0">
                <a:solidFill>
                  <a:srgbClr val="00584E"/>
                </a:solidFill>
                <a:latin typeface="Calibri"/>
                <a:cs typeface="Calibri"/>
              </a:rPr>
              <a:t> </a:t>
            </a:r>
            <a:r>
              <a:rPr sz="2000" b="1" spc="-30" dirty="0">
                <a:solidFill>
                  <a:srgbClr val="00584E"/>
                </a:solidFill>
                <a:latin typeface="Calibri"/>
                <a:cs typeface="Calibri"/>
              </a:rPr>
              <a:t>IMPACT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Calibri"/>
              <a:cs typeface="Calibri"/>
            </a:endParaRPr>
          </a:p>
          <a:p>
            <a:pPr marL="1964689">
              <a:lnSpc>
                <a:spcPct val="100000"/>
              </a:lnSpc>
            </a:pPr>
            <a:r>
              <a:rPr sz="2400" b="1" spc="-10" dirty="0">
                <a:solidFill>
                  <a:srgbClr val="FD4B00"/>
                </a:solidFill>
                <a:latin typeface="Tahoma"/>
                <a:cs typeface="Tahoma"/>
              </a:rPr>
              <a:t>$120M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158645" y="4862398"/>
            <a:ext cx="518159" cy="598805"/>
            <a:chOff x="5158645" y="4862398"/>
            <a:chExt cx="518159" cy="598805"/>
          </a:xfrm>
        </p:grpSpPr>
        <p:sp>
          <p:nvSpPr>
            <p:cNvPr id="11" name="object 11"/>
            <p:cNvSpPr/>
            <p:nvPr/>
          </p:nvSpPr>
          <p:spPr>
            <a:xfrm>
              <a:off x="5166030" y="5159193"/>
              <a:ext cx="301625" cy="302260"/>
            </a:xfrm>
            <a:custGeom>
              <a:avLst/>
              <a:gdLst/>
              <a:ahLst/>
              <a:cxnLst/>
              <a:rect l="l" t="t" r="r" b="b"/>
              <a:pathLst>
                <a:path w="301625" h="302260">
                  <a:moveTo>
                    <a:pt x="266521" y="0"/>
                  </a:moveTo>
                  <a:lnTo>
                    <a:pt x="0" y="267157"/>
                  </a:lnTo>
                  <a:lnTo>
                    <a:pt x="34629" y="301869"/>
                  </a:lnTo>
                  <a:lnTo>
                    <a:pt x="301226" y="34787"/>
                  </a:lnTo>
                  <a:lnTo>
                    <a:pt x="266521" y="0"/>
                  </a:lnTo>
                  <a:close/>
                </a:path>
              </a:pathLst>
            </a:custGeom>
            <a:solidFill>
              <a:srgbClr val="0058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18306" y="4862398"/>
              <a:ext cx="85698" cy="85902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5158645" y="4956892"/>
              <a:ext cx="518159" cy="368935"/>
            </a:xfrm>
            <a:custGeom>
              <a:avLst/>
              <a:gdLst/>
              <a:ahLst/>
              <a:cxnLst/>
              <a:rect l="l" t="t" r="r" b="b"/>
              <a:pathLst>
                <a:path w="518160" h="368935">
                  <a:moveTo>
                    <a:pt x="93939" y="240528"/>
                  </a:moveTo>
                  <a:lnTo>
                    <a:pt x="59660" y="240528"/>
                  </a:lnTo>
                  <a:lnTo>
                    <a:pt x="59660" y="368437"/>
                  </a:lnTo>
                  <a:lnTo>
                    <a:pt x="93939" y="334076"/>
                  </a:lnTo>
                  <a:lnTo>
                    <a:pt x="93939" y="240528"/>
                  </a:lnTo>
                  <a:close/>
                </a:path>
                <a:path w="518160" h="368935">
                  <a:moveTo>
                    <a:pt x="145358" y="240528"/>
                  </a:moveTo>
                  <a:lnTo>
                    <a:pt x="111079" y="240528"/>
                  </a:lnTo>
                  <a:lnTo>
                    <a:pt x="111079" y="316895"/>
                  </a:lnTo>
                  <a:lnTo>
                    <a:pt x="145358" y="282534"/>
                  </a:lnTo>
                  <a:lnTo>
                    <a:pt x="145358" y="240528"/>
                  </a:lnTo>
                  <a:close/>
                </a:path>
                <a:path w="518160" h="368935">
                  <a:moveTo>
                    <a:pt x="181160" y="51541"/>
                  </a:moveTo>
                  <a:lnTo>
                    <a:pt x="59660" y="51541"/>
                  </a:lnTo>
                  <a:lnTo>
                    <a:pt x="59642" y="112618"/>
                  </a:lnTo>
                  <a:lnTo>
                    <a:pt x="33950" y="240528"/>
                  </a:lnTo>
                  <a:lnTo>
                    <a:pt x="171068" y="240528"/>
                  </a:lnTo>
                  <a:lnTo>
                    <a:pt x="145358" y="112618"/>
                  </a:lnTo>
                  <a:lnTo>
                    <a:pt x="145358" y="52486"/>
                  </a:lnTo>
                  <a:lnTo>
                    <a:pt x="181376" y="52486"/>
                  </a:lnTo>
                  <a:lnTo>
                    <a:pt x="181160" y="51541"/>
                  </a:lnTo>
                  <a:close/>
                </a:path>
                <a:path w="518160" h="368935">
                  <a:moveTo>
                    <a:pt x="352688" y="53002"/>
                  </a:moveTo>
                  <a:lnTo>
                    <a:pt x="230371" y="53002"/>
                  </a:lnTo>
                  <a:lnTo>
                    <a:pt x="230371" y="197061"/>
                  </a:lnTo>
                  <a:lnTo>
                    <a:pt x="249310" y="177990"/>
                  </a:lnTo>
                  <a:lnTo>
                    <a:pt x="260645" y="170435"/>
                  </a:lnTo>
                  <a:lnTo>
                    <a:pt x="273543" y="167912"/>
                  </a:lnTo>
                  <a:lnTo>
                    <a:pt x="316755" y="167912"/>
                  </a:lnTo>
                  <a:lnTo>
                    <a:pt x="316755" y="53088"/>
                  </a:lnTo>
                  <a:lnTo>
                    <a:pt x="352707" y="53088"/>
                  </a:lnTo>
                  <a:close/>
                </a:path>
                <a:path w="518160" h="368935">
                  <a:moveTo>
                    <a:pt x="316755" y="167912"/>
                  </a:moveTo>
                  <a:lnTo>
                    <a:pt x="273543" y="167912"/>
                  </a:lnTo>
                  <a:lnTo>
                    <a:pt x="286465" y="170435"/>
                  </a:lnTo>
                  <a:lnTo>
                    <a:pt x="297815" y="177990"/>
                  </a:lnTo>
                  <a:lnTo>
                    <a:pt x="316755" y="196288"/>
                  </a:lnTo>
                  <a:lnTo>
                    <a:pt x="316755" y="167912"/>
                  </a:lnTo>
                  <a:close/>
                </a:path>
                <a:path w="518160" h="368935">
                  <a:moveTo>
                    <a:pt x="352707" y="53088"/>
                  </a:moveTo>
                  <a:lnTo>
                    <a:pt x="316755" y="53088"/>
                  </a:lnTo>
                  <a:lnTo>
                    <a:pt x="344257" y="174984"/>
                  </a:lnTo>
                  <a:lnTo>
                    <a:pt x="351434" y="180596"/>
                  </a:lnTo>
                  <a:lnTo>
                    <a:pt x="359604" y="180396"/>
                  </a:lnTo>
                  <a:lnTo>
                    <a:pt x="365210" y="180386"/>
                  </a:lnTo>
                  <a:lnTo>
                    <a:pt x="375653" y="169924"/>
                  </a:lnTo>
                  <a:lnTo>
                    <a:pt x="376315" y="166909"/>
                  </a:lnTo>
                  <a:lnTo>
                    <a:pt x="395025" y="84013"/>
                  </a:lnTo>
                  <a:lnTo>
                    <a:pt x="359604" y="84013"/>
                  </a:lnTo>
                  <a:lnTo>
                    <a:pt x="352707" y="53088"/>
                  </a:lnTo>
                  <a:close/>
                </a:path>
                <a:path w="518160" h="368935">
                  <a:moveTo>
                    <a:pt x="25254" y="180396"/>
                  </a:moveTo>
                  <a:lnTo>
                    <a:pt x="16810" y="180396"/>
                  </a:lnTo>
                  <a:lnTo>
                    <a:pt x="25009" y="180589"/>
                  </a:lnTo>
                  <a:lnTo>
                    <a:pt x="25254" y="180396"/>
                  </a:lnTo>
                  <a:close/>
                </a:path>
                <a:path w="518160" h="368935">
                  <a:moveTo>
                    <a:pt x="102252" y="0"/>
                  </a:moveTo>
                  <a:lnTo>
                    <a:pt x="58575" y="9195"/>
                  </a:lnTo>
                  <a:lnTo>
                    <a:pt x="27608" y="33673"/>
                  </a:lnTo>
                  <a:lnTo>
                    <a:pt x="356" y="158404"/>
                  </a:lnTo>
                  <a:lnTo>
                    <a:pt x="15868" y="180481"/>
                  </a:lnTo>
                  <a:lnTo>
                    <a:pt x="16810" y="180396"/>
                  </a:lnTo>
                  <a:lnTo>
                    <a:pt x="25254" y="180396"/>
                  </a:lnTo>
                  <a:lnTo>
                    <a:pt x="32130" y="174984"/>
                  </a:lnTo>
                  <a:lnTo>
                    <a:pt x="32234" y="174747"/>
                  </a:lnTo>
                  <a:lnTo>
                    <a:pt x="33950" y="166909"/>
                  </a:lnTo>
                  <a:lnTo>
                    <a:pt x="59660" y="51541"/>
                  </a:lnTo>
                  <a:lnTo>
                    <a:pt x="181160" y="51541"/>
                  </a:lnTo>
                  <a:lnTo>
                    <a:pt x="176205" y="29872"/>
                  </a:lnTo>
                  <a:lnTo>
                    <a:pt x="174113" y="26515"/>
                  </a:lnTo>
                  <a:lnTo>
                    <a:pt x="136788" y="5755"/>
                  </a:lnTo>
                  <a:lnTo>
                    <a:pt x="119699" y="1438"/>
                  </a:lnTo>
                  <a:lnTo>
                    <a:pt x="102252" y="0"/>
                  </a:lnTo>
                  <a:close/>
                </a:path>
                <a:path w="518160" h="368935">
                  <a:moveTo>
                    <a:pt x="181376" y="52486"/>
                  </a:moveTo>
                  <a:lnTo>
                    <a:pt x="145358" y="52486"/>
                  </a:lnTo>
                  <a:lnTo>
                    <a:pt x="171068" y="164675"/>
                  </a:lnTo>
                  <a:lnTo>
                    <a:pt x="171825" y="173588"/>
                  </a:lnTo>
                  <a:lnTo>
                    <a:pt x="179280" y="180431"/>
                  </a:lnTo>
                  <a:lnTo>
                    <a:pt x="196213" y="180345"/>
                  </a:lnTo>
                  <a:lnTo>
                    <a:pt x="203112" y="174747"/>
                  </a:lnTo>
                  <a:lnTo>
                    <a:pt x="204833" y="166909"/>
                  </a:lnTo>
                  <a:lnTo>
                    <a:pt x="205347" y="163215"/>
                  </a:lnTo>
                  <a:lnTo>
                    <a:pt x="223700" y="82380"/>
                  </a:lnTo>
                  <a:lnTo>
                    <a:pt x="188207" y="82380"/>
                  </a:lnTo>
                  <a:lnTo>
                    <a:pt x="181376" y="52486"/>
                  </a:lnTo>
                  <a:close/>
                </a:path>
                <a:path w="518160" h="368935">
                  <a:moveTo>
                    <a:pt x="492363" y="53002"/>
                  </a:moveTo>
                  <a:lnTo>
                    <a:pt x="402025" y="53002"/>
                  </a:lnTo>
                  <a:lnTo>
                    <a:pt x="402025" y="143504"/>
                  </a:lnTo>
                  <a:lnTo>
                    <a:pt x="487723" y="57650"/>
                  </a:lnTo>
                  <a:lnTo>
                    <a:pt x="487723" y="53088"/>
                  </a:lnTo>
                  <a:lnTo>
                    <a:pt x="492278" y="53088"/>
                  </a:lnTo>
                  <a:close/>
                </a:path>
                <a:path w="518160" h="368935">
                  <a:moveTo>
                    <a:pt x="445045" y="0"/>
                  </a:moveTo>
                  <a:lnTo>
                    <a:pt x="401340" y="9195"/>
                  </a:lnTo>
                  <a:lnTo>
                    <a:pt x="359604" y="84013"/>
                  </a:lnTo>
                  <a:lnTo>
                    <a:pt x="395025" y="84013"/>
                  </a:lnTo>
                  <a:lnTo>
                    <a:pt x="402025" y="53002"/>
                  </a:lnTo>
                  <a:lnTo>
                    <a:pt x="492363" y="53002"/>
                  </a:lnTo>
                  <a:lnTo>
                    <a:pt x="517634" y="27685"/>
                  </a:lnTo>
                  <a:lnTo>
                    <a:pt x="516889" y="26458"/>
                  </a:lnTo>
                  <a:lnTo>
                    <a:pt x="513861" y="24052"/>
                  </a:lnTo>
                  <a:lnTo>
                    <a:pt x="479582" y="5755"/>
                  </a:lnTo>
                  <a:lnTo>
                    <a:pt x="462492" y="1438"/>
                  </a:lnTo>
                  <a:lnTo>
                    <a:pt x="445045" y="0"/>
                  </a:lnTo>
                  <a:close/>
                </a:path>
                <a:path w="518160" h="368935">
                  <a:moveTo>
                    <a:pt x="281369" y="602"/>
                  </a:moveTo>
                  <a:lnTo>
                    <a:pt x="228757" y="9962"/>
                  </a:lnTo>
                  <a:lnTo>
                    <a:pt x="199519" y="33673"/>
                  </a:lnTo>
                  <a:lnTo>
                    <a:pt x="188207" y="82380"/>
                  </a:lnTo>
                  <a:lnTo>
                    <a:pt x="223700" y="82380"/>
                  </a:lnTo>
                  <a:lnTo>
                    <a:pt x="230371" y="53002"/>
                  </a:lnTo>
                  <a:lnTo>
                    <a:pt x="352688" y="53002"/>
                  </a:lnTo>
                  <a:lnTo>
                    <a:pt x="348377" y="33673"/>
                  </a:lnTo>
                  <a:lnTo>
                    <a:pt x="347592" y="29872"/>
                  </a:lnTo>
                  <a:lnTo>
                    <a:pt x="345490" y="26458"/>
                  </a:lnTo>
                  <a:lnTo>
                    <a:pt x="308185" y="5755"/>
                  </a:lnTo>
                  <a:lnTo>
                    <a:pt x="281369" y="602"/>
                  </a:lnTo>
                  <a:close/>
                </a:path>
                <a:path w="518160" h="368935">
                  <a:moveTo>
                    <a:pt x="492278" y="53088"/>
                  </a:moveTo>
                  <a:lnTo>
                    <a:pt x="487723" y="53088"/>
                  </a:lnTo>
                  <a:lnTo>
                    <a:pt x="488582" y="56790"/>
                  </a:lnTo>
                  <a:lnTo>
                    <a:pt x="492278" y="53088"/>
                  </a:lnTo>
                  <a:close/>
                </a:path>
              </a:pathLst>
            </a:custGeom>
            <a:solidFill>
              <a:srgbClr val="0058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61013" y="4862398"/>
              <a:ext cx="85698" cy="85902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89360" y="4862398"/>
              <a:ext cx="85698" cy="85902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7114793" y="3395598"/>
            <a:ext cx="83946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75" dirty="0">
                <a:solidFill>
                  <a:srgbClr val="FD4B00"/>
                </a:solidFill>
                <a:latin typeface="Tahoma"/>
                <a:cs typeface="Tahoma"/>
              </a:rPr>
              <a:t>$69M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HIGHER</a:t>
            </a:r>
            <a:r>
              <a:rPr spc="-30" dirty="0"/>
              <a:t> </a:t>
            </a:r>
            <a:r>
              <a:rPr spc="-10" dirty="0"/>
              <a:t>EDUCATION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6985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20" dirty="0"/>
              <a:t>4</a:t>
            </a:fld>
            <a:endParaRPr spc="20" dirty="0"/>
          </a:p>
        </p:txBody>
      </p:sp>
      <p:sp>
        <p:nvSpPr>
          <p:cNvPr id="17" name="object 17"/>
          <p:cNvSpPr txBox="1"/>
          <p:nvPr/>
        </p:nvSpPr>
        <p:spPr>
          <a:xfrm>
            <a:off x="4710810" y="4967063"/>
            <a:ext cx="3224530" cy="1121410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15"/>
              </a:spcBef>
            </a:pPr>
            <a:r>
              <a:rPr sz="2400" b="1" spc="-10" dirty="0">
                <a:solidFill>
                  <a:srgbClr val="FD4B00"/>
                </a:solidFill>
                <a:latin typeface="Tahoma"/>
                <a:cs typeface="Tahoma"/>
              </a:rPr>
              <a:t>1,078</a:t>
            </a:r>
            <a:endParaRPr sz="2400">
              <a:latin typeface="Tahoma"/>
              <a:cs typeface="Tahoma"/>
            </a:endParaRPr>
          </a:p>
          <a:p>
            <a:pPr marR="1614170" algn="ctr">
              <a:lnSpc>
                <a:spcPct val="100000"/>
              </a:lnSpc>
              <a:spcBef>
                <a:spcPts val="610"/>
              </a:spcBef>
            </a:pPr>
            <a:r>
              <a:rPr sz="1800" spc="100" dirty="0">
                <a:solidFill>
                  <a:srgbClr val="52555A"/>
                </a:solidFill>
                <a:latin typeface="Tahoma"/>
                <a:cs typeface="Tahoma"/>
              </a:rPr>
              <a:t>EMPLOYMENT</a:t>
            </a:r>
            <a:endParaRPr sz="1800">
              <a:latin typeface="Tahoma"/>
              <a:cs typeface="Tahoma"/>
            </a:endParaRPr>
          </a:p>
          <a:p>
            <a:pPr marR="1612265" algn="ctr">
              <a:lnSpc>
                <a:spcPct val="100000"/>
              </a:lnSpc>
            </a:pPr>
            <a:r>
              <a:rPr sz="1800" spc="80" dirty="0">
                <a:solidFill>
                  <a:srgbClr val="52555A"/>
                </a:solidFill>
                <a:latin typeface="Tahoma"/>
                <a:cs typeface="Tahoma"/>
              </a:rPr>
              <a:t>IMPACT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37160"/>
            <a:ext cx="8516620" cy="457200"/>
          </a:xfrm>
          <a:custGeom>
            <a:avLst/>
            <a:gdLst/>
            <a:ahLst/>
            <a:cxnLst/>
            <a:rect l="l" t="t" r="r" b="b"/>
            <a:pathLst>
              <a:path w="8516620" h="457200">
                <a:moveTo>
                  <a:pt x="8516112" y="0"/>
                </a:moveTo>
                <a:lnTo>
                  <a:pt x="0" y="0"/>
                </a:lnTo>
                <a:lnTo>
                  <a:pt x="0" y="457200"/>
                </a:lnTo>
                <a:lnTo>
                  <a:pt x="8516112" y="457200"/>
                </a:lnTo>
                <a:lnTo>
                  <a:pt x="8516112" y="0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516111" y="6240779"/>
            <a:ext cx="346075" cy="617220"/>
          </a:xfrm>
          <a:custGeom>
            <a:avLst/>
            <a:gdLst/>
            <a:ahLst/>
            <a:cxnLst/>
            <a:rect l="l" t="t" r="r" b="b"/>
            <a:pathLst>
              <a:path w="346075" h="617220">
                <a:moveTo>
                  <a:pt x="345948" y="0"/>
                </a:moveTo>
                <a:lnTo>
                  <a:pt x="0" y="0"/>
                </a:lnTo>
                <a:lnTo>
                  <a:pt x="0" y="617220"/>
                </a:lnTo>
                <a:lnTo>
                  <a:pt x="345948" y="617220"/>
                </a:lnTo>
                <a:lnTo>
                  <a:pt x="345948" y="0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8095" y="6240779"/>
            <a:ext cx="0" cy="499109"/>
          </a:xfrm>
          <a:custGeom>
            <a:avLst/>
            <a:gdLst/>
            <a:ahLst/>
            <a:cxnLst/>
            <a:rect l="l" t="t" r="r" b="b"/>
            <a:pathLst>
              <a:path h="499109">
                <a:moveTo>
                  <a:pt x="0" y="0"/>
                </a:moveTo>
                <a:lnTo>
                  <a:pt x="0" y="498574"/>
                </a:lnTo>
              </a:path>
            </a:pathLst>
          </a:custGeom>
          <a:ln w="9525">
            <a:solidFill>
              <a:srgbClr val="767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7452" y="6265164"/>
            <a:ext cx="478536" cy="41910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95" dirty="0"/>
              <a:t>DEMAND-</a:t>
            </a:r>
            <a:r>
              <a:rPr spc="-125" dirty="0"/>
              <a:t>SIDE</a:t>
            </a:r>
            <a:r>
              <a:rPr spc="-90" dirty="0"/>
              <a:t> </a:t>
            </a:r>
            <a:r>
              <a:rPr spc="-225" dirty="0"/>
              <a:t>OVERVIEW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78384" y="877646"/>
            <a:ext cx="4148454" cy="2257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00584E"/>
                </a:solidFill>
                <a:latin typeface="Tahoma"/>
                <a:cs typeface="Tahoma"/>
              </a:rPr>
              <a:t>OVERVIEW</a:t>
            </a:r>
            <a:endParaRPr sz="16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1200"/>
              </a:spcBef>
            </a:pP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As</a:t>
            </a:r>
            <a:r>
              <a:rPr sz="1100" spc="20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part</a:t>
            </a:r>
            <a:r>
              <a:rPr sz="1100" spc="2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20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1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demand-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side</a:t>
            </a:r>
            <a:r>
              <a:rPr sz="1100" spc="2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economic</a:t>
            </a:r>
            <a:r>
              <a:rPr sz="1100" spc="2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impact</a:t>
            </a:r>
            <a:r>
              <a:rPr sz="1100" spc="2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analysis,</a:t>
            </a:r>
            <a:r>
              <a:rPr sz="1100" spc="1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Hanover Research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analyzes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contributions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to</a:t>
            </a:r>
            <a:r>
              <a:rPr sz="11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economy</a:t>
            </a:r>
            <a:r>
              <a:rPr sz="1100" spc="-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Will,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Cook,</a:t>
            </a:r>
            <a:r>
              <a:rPr sz="1100" spc="1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1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Kankakee</a:t>
            </a:r>
            <a:r>
              <a:rPr sz="1100" spc="1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counties</a:t>
            </a:r>
            <a:r>
              <a:rPr sz="1100" spc="1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using</a:t>
            </a:r>
            <a:r>
              <a:rPr sz="1100" spc="1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</a:t>
            </a:r>
            <a:r>
              <a:rPr sz="1100" spc="1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100" dirty="0">
                <a:solidFill>
                  <a:srgbClr val="1F1F20"/>
                </a:solidFill>
                <a:latin typeface="Tahoma"/>
                <a:cs typeface="Tahoma"/>
              </a:rPr>
              <a:t>Input-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Output</a:t>
            </a:r>
            <a:r>
              <a:rPr sz="1100" b="1" spc="1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Model</a:t>
            </a:r>
            <a:r>
              <a:rPr sz="1100" b="1" spc="1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to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estimate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FD4B00"/>
                </a:solidFill>
                <a:latin typeface="Tahoma"/>
                <a:cs typeface="Tahoma"/>
              </a:rPr>
              <a:t>direct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,</a:t>
            </a:r>
            <a:r>
              <a:rPr sz="1100" b="1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FD4B00"/>
                </a:solidFill>
                <a:latin typeface="Tahoma"/>
                <a:cs typeface="Tahoma"/>
              </a:rPr>
              <a:t>indirect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,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0" dirty="0">
                <a:solidFill>
                  <a:srgbClr val="FD4B00"/>
                </a:solidFill>
                <a:latin typeface="Tahoma"/>
                <a:cs typeface="Tahoma"/>
              </a:rPr>
              <a:t>induced</a:t>
            </a:r>
            <a:r>
              <a:rPr sz="1100" b="1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effects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on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local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 economy including:</a:t>
            </a:r>
            <a:endParaRPr sz="1100">
              <a:latin typeface="Tahoma"/>
              <a:cs typeface="Tahoma"/>
            </a:endParaRPr>
          </a:p>
          <a:p>
            <a:pPr marL="377825" indent="-173355" algn="just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377825" algn="l"/>
              </a:tabLst>
            </a:pP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impact</a:t>
            </a:r>
            <a:r>
              <a:rPr sz="1100" spc="-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-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GSU’s</a:t>
            </a:r>
            <a:r>
              <a:rPr sz="1100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operating</a:t>
            </a:r>
            <a:r>
              <a:rPr sz="1100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-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capital</a:t>
            </a:r>
            <a:r>
              <a:rPr sz="1100" spc="-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spending</a:t>
            </a:r>
            <a:endParaRPr sz="1100">
              <a:latin typeface="Tahoma"/>
              <a:cs typeface="Tahoma"/>
            </a:endParaRPr>
          </a:p>
          <a:p>
            <a:pPr marL="377825" indent="-173355" algn="just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377825" algn="l"/>
              </a:tabLst>
            </a:pP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Funding/spending</a:t>
            </a:r>
            <a:r>
              <a:rPr sz="1100" spc="-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generated</a:t>
            </a:r>
            <a:r>
              <a:rPr sz="1100" spc="-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from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out-of-area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sources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solidFill>
                  <a:srgbClr val="52555A"/>
                </a:solidFill>
                <a:latin typeface="Tahoma"/>
                <a:cs typeface="Tahoma"/>
              </a:rPr>
              <a:t>TYPES</a:t>
            </a:r>
            <a:r>
              <a:rPr sz="1400" spc="-135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85" dirty="0">
                <a:solidFill>
                  <a:srgbClr val="52555A"/>
                </a:solidFill>
                <a:latin typeface="Tahoma"/>
                <a:cs typeface="Tahoma"/>
              </a:rPr>
              <a:t>OF</a:t>
            </a:r>
            <a:r>
              <a:rPr sz="1400" spc="-120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90" dirty="0">
                <a:solidFill>
                  <a:srgbClr val="52555A"/>
                </a:solidFill>
                <a:latin typeface="Tahoma"/>
                <a:cs typeface="Tahoma"/>
              </a:rPr>
              <a:t>DEMAND-</a:t>
            </a:r>
            <a:r>
              <a:rPr sz="1400" spc="-10" dirty="0">
                <a:solidFill>
                  <a:srgbClr val="52555A"/>
                </a:solidFill>
                <a:latin typeface="Tahoma"/>
                <a:cs typeface="Tahoma"/>
              </a:rPr>
              <a:t>SIDE</a:t>
            </a:r>
            <a:r>
              <a:rPr sz="1400" spc="-165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90" dirty="0">
                <a:solidFill>
                  <a:srgbClr val="52555A"/>
                </a:solidFill>
                <a:latin typeface="Tahoma"/>
                <a:cs typeface="Tahoma"/>
              </a:rPr>
              <a:t>ECONOMIC</a:t>
            </a:r>
            <a:r>
              <a:rPr sz="1400" spc="-114" dirty="0">
                <a:solidFill>
                  <a:srgbClr val="52555A"/>
                </a:solidFill>
                <a:latin typeface="Tahoma"/>
                <a:cs typeface="Tahoma"/>
              </a:rPr>
              <a:t> </a:t>
            </a:r>
            <a:r>
              <a:rPr sz="1400" spc="60" dirty="0">
                <a:solidFill>
                  <a:srgbClr val="52555A"/>
                </a:solidFill>
                <a:latin typeface="Tahoma"/>
                <a:cs typeface="Tahoma"/>
              </a:rPr>
              <a:t>IMPACT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27575" y="864235"/>
            <a:ext cx="3883025" cy="997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00584E"/>
                </a:solidFill>
                <a:latin typeface="Tahoma"/>
                <a:cs typeface="Tahoma"/>
              </a:rPr>
              <a:t>SCOPE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sz="1400" b="1" spc="-130" dirty="0">
                <a:solidFill>
                  <a:srgbClr val="58585B"/>
                </a:solidFill>
                <a:latin typeface="Trebuchet MS"/>
                <a:cs typeface="Trebuchet MS"/>
              </a:rPr>
              <a:t>AREA</a:t>
            </a:r>
            <a:r>
              <a:rPr sz="1400" b="1" spc="-60" dirty="0">
                <a:solidFill>
                  <a:srgbClr val="58585B"/>
                </a:solidFill>
                <a:latin typeface="Trebuchet MS"/>
                <a:cs typeface="Trebuchet MS"/>
              </a:rPr>
              <a:t> </a:t>
            </a:r>
            <a:r>
              <a:rPr sz="1400" b="1" spc="-210" dirty="0">
                <a:solidFill>
                  <a:srgbClr val="58585B"/>
                </a:solidFill>
                <a:latin typeface="Trebuchet MS"/>
                <a:cs typeface="Trebuchet MS"/>
              </a:rPr>
              <a:t>OF</a:t>
            </a:r>
            <a:r>
              <a:rPr sz="1400" b="1" spc="-25" dirty="0">
                <a:solidFill>
                  <a:srgbClr val="58585B"/>
                </a:solidFill>
                <a:latin typeface="Trebuchet MS"/>
                <a:cs typeface="Trebuchet MS"/>
              </a:rPr>
              <a:t> </a:t>
            </a:r>
            <a:r>
              <a:rPr sz="1400" b="1" spc="-110" dirty="0">
                <a:solidFill>
                  <a:srgbClr val="58585B"/>
                </a:solidFill>
                <a:latin typeface="Trebuchet MS"/>
                <a:cs typeface="Trebuchet MS"/>
              </a:rPr>
              <a:t>ANALYSIS:</a:t>
            </a:r>
            <a:r>
              <a:rPr sz="1400" b="1" spc="-75" dirty="0">
                <a:solidFill>
                  <a:srgbClr val="58585B"/>
                </a:solidFill>
                <a:latin typeface="Trebuchet MS"/>
                <a:cs typeface="Trebuchet MS"/>
              </a:rPr>
              <a:t> </a:t>
            </a:r>
            <a:r>
              <a:rPr sz="1400" b="1" spc="-130" dirty="0">
                <a:solidFill>
                  <a:srgbClr val="58585B"/>
                </a:solidFill>
                <a:latin typeface="Trebuchet MS"/>
                <a:cs typeface="Trebuchet MS"/>
              </a:rPr>
              <a:t>Will,</a:t>
            </a:r>
            <a:r>
              <a:rPr sz="1400" b="1" spc="-35" dirty="0">
                <a:solidFill>
                  <a:srgbClr val="58585B"/>
                </a:solidFill>
                <a:latin typeface="Trebuchet MS"/>
                <a:cs typeface="Trebuchet MS"/>
              </a:rPr>
              <a:t> </a:t>
            </a:r>
            <a:r>
              <a:rPr sz="1400" b="1" spc="-120" dirty="0">
                <a:solidFill>
                  <a:srgbClr val="58585B"/>
                </a:solidFill>
                <a:latin typeface="Trebuchet MS"/>
                <a:cs typeface="Trebuchet MS"/>
              </a:rPr>
              <a:t>Cook,</a:t>
            </a:r>
            <a:r>
              <a:rPr sz="1400" b="1" spc="-40" dirty="0">
                <a:solidFill>
                  <a:srgbClr val="58585B"/>
                </a:solidFill>
                <a:latin typeface="Trebuchet MS"/>
                <a:cs typeface="Trebuchet MS"/>
              </a:rPr>
              <a:t> </a:t>
            </a:r>
            <a:r>
              <a:rPr sz="1400" b="1" spc="-130" dirty="0">
                <a:solidFill>
                  <a:srgbClr val="58585B"/>
                </a:solidFill>
                <a:latin typeface="Trebuchet MS"/>
                <a:cs typeface="Trebuchet MS"/>
              </a:rPr>
              <a:t>and</a:t>
            </a:r>
            <a:r>
              <a:rPr sz="1400" b="1" spc="-40" dirty="0">
                <a:solidFill>
                  <a:srgbClr val="58585B"/>
                </a:solidFill>
                <a:latin typeface="Trebuchet MS"/>
                <a:cs typeface="Trebuchet MS"/>
              </a:rPr>
              <a:t> </a:t>
            </a:r>
            <a:r>
              <a:rPr sz="1400" b="1" spc="-114" dirty="0">
                <a:solidFill>
                  <a:srgbClr val="58585B"/>
                </a:solidFill>
                <a:latin typeface="Trebuchet MS"/>
                <a:cs typeface="Trebuchet MS"/>
              </a:rPr>
              <a:t>Kankakee</a:t>
            </a:r>
            <a:r>
              <a:rPr sz="1400" b="1" spc="-40" dirty="0">
                <a:solidFill>
                  <a:srgbClr val="58585B"/>
                </a:solidFill>
                <a:latin typeface="Trebuchet MS"/>
                <a:cs typeface="Trebuchet MS"/>
              </a:rPr>
              <a:t> </a:t>
            </a:r>
            <a:r>
              <a:rPr sz="1400" b="1" spc="-80" dirty="0">
                <a:solidFill>
                  <a:srgbClr val="58585B"/>
                </a:solidFill>
                <a:latin typeface="Trebuchet MS"/>
                <a:cs typeface="Trebuchet MS"/>
              </a:rPr>
              <a:t>counties</a:t>
            </a:r>
            <a:endParaRPr sz="1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1400" b="1" spc="-145" dirty="0">
                <a:solidFill>
                  <a:srgbClr val="58585B"/>
                </a:solidFill>
                <a:latin typeface="Trebuchet MS"/>
                <a:cs typeface="Trebuchet MS"/>
              </a:rPr>
              <a:t>YEAR</a:t>
            </a:r>
            <a:r>
              <a:rPr sz="1400" b="1" spc="-40" dirty="0">
                <a:solidFill>
                  <a:srgbClr val="58585B"/>
                </a:solidFill>
                <a:latin typeface="Trebuchet MS"/>
                <a:cs typeface="Trebuchet MS"/>
              </a:rPr>
              <a:t> </a:t>
            </a:r>
            <a:r>
              <a:rPr sz="1400" b="1" spc="-210" dirty="0">
                <a:solidFill>
                  <a:srgbClr val="58585B"/>
                </a:solidFill>
                <a:latin typeface="Trebuchet MS"/>
                <a:cs typeface="Trebuchet MS"/>
              </a:rPr>
              <a:t>OF</a:t>
            </a:r>
            <a:r>
              <a:rPr sz="1400" b="1" spc="-25" dirty="0">
                <a:solidFill>
                  <a:srgbClr val="58585B"/>
                </a:solidFill>
                <a:latin typeface="Trebuchet MS"/>
                <a:cs typeface="Trebuchet MS"/>
              </a:rPr>
              <a:t> </a:t>
            </a:r>
            <a:r>
              <a:rPr sz="1400" b="1" spc="-110" dirty="0">
                <a:solidFill>
                  <a:srgbClr val="58585B"/>
                </a:solidFill>
                <a:latin typeface="Trebuchet MS"/>
                <a:cs typeface="Trebuchet MS"/>
              </a:rPr>
              <a:t>ANALYSIS:</a:t>
            </a:r>
            <a:r>
              <a:rPr sz="1400" b="1" spc="-70" dirty="0">
                <a:solidFill>
                  <a:srgbClr val="58585B"/>
                </a:solidFill>
                <a:latin typeface="Trebuchet MS"/>
                <a:cs typeface="Trebuchet MS"/>
              </a:rPr>
              <a:t> </a:t>
            </a:r>
            <a:r>
              <a:rPr sz="1400" b="1" spc="-10" dirty="0">
                <a:solidFill>
                  <a:srgbClr val="58585B"/>
                </a:solidFill>
                <a:latin typeface="Trebuchet MS"/>
                <a:cs typeface="Trebuchet MS"/>
              </a:rPr>
              <a:t>FY2022</a:t>
            </a:r>
            <a:endParaRPr sz="1400">
              <a:latin typeface="Trebuchet MS"/>
              <a:cs typeface="Trebuchet M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95071" y="3249167"/>
            <a:ext cx="1287780" cy="2758440"/>
            <a:chOff x="195071" y="3249167"/>
            <a:chExt cx="1287780" cy="2758440"/>
          </a:xfrm>
        </p:grpSpPr>
        <p:sp>
          <p:nvSpPr>
            <p:cNvPr id="10" name="object 10"/>
            <p:cNvSpPr/>
            <p:nvPr/>
          </p:nvSpPr>
          <p:spPr>
            <a:xfrm>
              <a:off x="195071" y="3249167"/>
              <a:ext cx="1281430" cy="2758440"/>
            </a:xfrm>
            <a:custGeom>
              <a:avLst/>
              <a:gdLst/>
              <a:ahLst/>
              <a:cxnLst/>
              <a:rect l="l" t="t" r="r" b="b"/>
              <a:pathLst>
                <a:path w="1281430" h="2758440">
                  <a:moveTo>
                    <a:pt x="1281049" y="0"/>
                  </a:moveTo>
                  <a:lnTo>
                    <a:pt x="1235101" y="870"/>
                  </a:lnTo>
                  <a:lnTo>
                    <a:pt x="1189560" y="3462"/>
                  </a:lnTo>
                  <a:lnTo>
                    <a:pt x="1144453" y="7747"/>
                  </a:lnTo>
                  <a:lnTo>
                    <a:pt x="1099807" y="13695"/>
                  </a:lnTo>
                  <a:lnTo>
                    <a:pt x="1055650" y="21278"/>
                  </a:lnTo>
                  <a:lnTo>
                    <a:pt x="1012008" y="30465"/>
                  </a:lnTo>
                  <a:lnTo>
                    <a:pt x="968909" y="41228"/>
                  </a:lnTo>
                  <a:lnTo>
                    <a:pt x="926379" y="53538"/>
                  </a:lnTo>
                  <a:lnTo>
                    <a:pt x="884446" y="67366"/>
                  </a:lnTo>
                  <a:lnTo>
                    <a:pt x="843136" y="82682"/>
                  </a:lnTo>
                  <a:lnTo>
                    <a:pt x="802478" y="99457"/>
                  </a:lnTo>
                  <a:lnTo>
                    <a:pt x="762497" y="117662"/>
                  </a:lnTo>
                  <a:lnTo>
                    <a:pt x="723221" y="137267"/>
                  </a:lnTo>
                  <a:lnTo>
                    <a:pt x="684678" y="158245"/>
                  </a:lnTo>
                  <a:lnTo>
                    <a:pt x="646894" y="180565"/>
                  </a:lnTo>
                  <a:lnTo>
                    <a:pt x="609896" y="204198"/>
                  </a:lnTo>
                  <a:lnTo>
                    <a:pt x="573712" y="229116"/>
                  </a:lnTo>
                  <a:lnTo>
                    <a:pt x="538368" y="255288"/>
                  </a:lnTo>
                  <a:lnTo>
                    <a:pt x="503892" y="282687"/>
                  </a:lnTo>
                  <a:lnTo>
                    <a:pt x="470310" y="311282"/>
                  </a:lnTo>
                  <a:lnTo>
                    <a:pt x="437651" y="341044"/>
                  </a:lnTo>
                  <a:lnTo>
                    <a:pt x="405940" y="371945"/>
                  </a:lnTo>
                  <a:lnTo>
                    <a:pt x="375205" y="403955"/>
                  </a:lnTo>
                  <a:lnTo>
                    <a:pt x="345473" y="437045"/>
                  </a:lnTo>
                  <a:lnTo>
                    <a:pt x="316772" y="471185"/>
                  </a:lnTo>
                  <a:lnTo>
                    <a:pt x="289128" y="506348"/>
                  </a:lnTo>
                  <a:lnTo>
                    <a:pt x="262568" y="542503"/>
                  </a:lnTo>
                  <a:lnTo>
                    <a:pt x="237120" y="579621"/>
                  </a:lnTo>
                  <a:lnTo>
                    <a:pt x="212810" y="617673"/>
                  </a:lnTo>
                  <a:lnTo>
                    <a:pt x="189666" y="656630"/>
                  </a:lnTo>
                  <a:lnTo>
                    <a:pt x="167714" y="696463"/>
                  </a:lnTo>
                  <a:lnTo>
                    <a:pt x="146983" y="737143"/>
                  </a:lnTo>
                  <a:lnTo>
                    <a:pt x="127498" y="778640"/>
                  </a:lnTo>
                  <a:lnTo>
                    <a:pt x="109288" y="820926"/>
                  </a:lnTo>
                  <a:lnTo>
                    <a:pt x="92378" y="863970"/>
                  </a:lnTo>
                  <a:lnTo>
                    <a:pt x="76797" y="907745"/>
                  </a:lnTo>
                  <a:lnTo>
                    <a:pt x="62572" y="952220"/>
                  </a:lnTo>
                  <a:lnTo>
                    <a:pt x="49728" y="997367"/>
                  </a:lnTo>
                  <a:lnTo>
                    <a:pt x="38294" y="1043156"/>
                  </a:lnTo>
                  <a:lnTo>
                    <a:pt x="28297" y="1089559"/>
                  </a:lnTo>
                  <a:lnTo>
                    <a:pt x="19763" y="1136545"/>
                  </a:lnTo>
                  <a:lnTo>
                    <a:pt x="12721" y="1184087"/>
                  </a:lnTo>
                  <a:lnTo>
                    <a:pt x="7196" y="1232154"/>
                  </a:lnTo>
                  <a:lnTo>
                    <a:pt x="3216" y="1280718"/>
                  </a:lnTo>
                  <a:lnTo>
                    <a:pt x="808" y="1329750"/>
                  </a:lnTo>
                  <a:lnTo>
                    <a:pt x="0" y="1379220"/>
                  </a:lnTo>
                  <a:lnTo>
                    <a:pt x="808" y="1428689"/>
                  </a:lnTo>
                  <a:lnTo>
                    <a:pt x="3216" y="1477721"/>
                  </a:lnTo>
                  <a:lnTo>
                    <a:pt x="7196" y="1526285"/>
                  </a:lnTo>
                  <a:lnTo>
                    <a:pt x="12721" y="1574352"/>
                  </a:lnTo>
                  <a:lnTo>
                    <a:pt x="19763" y="1621894"/>
                  </a:lnTo>
                  <a:lnTo>
                    <a:pt x="28297" y="1668880"/>
                  </a:lnTo>
                  <a:lnTo>
                    <a:pt x="38294" y="1715283"/>
                  </a:lnTo>
                  <a:lnTo>
                    <a:pt x="49728" y="1761072"/>
                  </a:lnTo>
                  <a:lnTo>
                    <a:pt x="62572" y="1806219"/>
                  </a:lnTo>
                  <a:lnTo>
                    <a:pt x="76797" y="1850694"/>
                  </a:lnTo>
                  <a:lnTo>
                    <a:pt x="92378" y="1894469"/>
                  </a:lnTo>
                  <a:lnTo>
                    <a:pt x="109288" y="1937513"/>
                  </a:lnTo>
                  <a:lnTo>
                    <a:pt x="127498" y="1979799"/>
                  </a:lnTo>
                  <a:lnTo>
                    <a:pt x="146983" y="2021296"/>
                  </a:lnTo>
                  <a:lnTo>
                    <a:pt x="167714" y="2061976"/>
                  </a:lnTo>
                  <a:lnTo>
                    <a:pt x="189666" y="2101809"/>
                  </a:lnTo>
                  <a:lnTo>
                    <a:pt x="212810" y="2140766"/>
                  </a:lnTo>
                  <a:lnTo>
                    <a:pt x="237120" y="2178818"/>
                  </a:lnTo>
                  <a:lnTo>
                    <a:pt x="262568" y="2215936"/>
                  </a:lnTo>
                  <a:lnTo>
                    <a:pt x="289128" y="2252091"/>
                  </a:lnTo>
                  <a:lnTo>
                    <a:pt x="316772" y="2287254"/>
                  </a:lnTo>
                  <a:lnTo>
                    <a:pt x="345473" y="2321394"/>
                  </a:lnTo>
                  <a:lnTo>
                    <a:pt x="375205" y="2354484"/>
                  </a:lnTo>
                  <a:lnTo>
                    <a:pt x="405940" y="2386494"/>
                  </a:lnTo>
                  <a:lnTo>
                    <a:pt x="437651" y="2417395"/>
                  </a:lnTo>
                  <a:lnTo>
                    <a:pt x="470310" y="2447157"/>
                  </a:lnTo>
                  <a:lnTo>
                    <a:pt x="503892" y="2475752"/>
                  </a:lnTo>
                  <a:lnTo>
                    <a:pt x="538368" y="2503151"/>
                  </a:lnTo>
                  <a:lnTo>
                    <a:pt x="573712" y="2529323"/>
                  </a:lnTo>
                  <a:lnTo>
                    <a:pt x="609896" y="2554241"/>
                  </a:lnTo>
                  <a:lnTo>
                    <a:pt x="646894" y="2577874"/>
                  </a:lnTo>
                  <a:lnTo>
                    <a:pt x="684678" y="2600194"/>
                  </a:lnTo>
                  <a:lnTo>
                    <a:pt x="723221" y="2621172"/>
                  </a:lnTo>
                  <a:lnTo>
                    <a:pt x="762497" y="2640777"/>
                  </a:lnTo>
                  <a:lnTo>
                    <a:pt x="802478" y="2658982"/>
                  </a:lnTo>
                  <a:lnTo>
                    <a:pt x="843136" y="2675757"/>
                  </a:lnTo>
                  <a:lnTo>
                    <a:pt x="884446" y="2691073"/>
                  </a:lnTo>
                  <a:lnTo>
                    <a:pt x="926379" y="2704901"/>
                  </a:lnTo>
                  <a:lnTo>
                    <a:pt x="968909" y="2717211"/>
                  </a:lnTo>
                  <a:lnTo>
                    <a:pt x="1012008" y="2727974"/>
                  </a:lnTo>
                  <a:lnTo>
                    <a:pt x="1055650" y="2737161"/>
                  </a:lnTo>
                  <a:lnTo>
                    <a:pt x="1099807" y="2744744"/>
                  </a:lnTo>
                  <a:lnTo>
                    <a:pt x="1144453" y="2750692"/>
                  </a:lnTo>
                  <a:lnTo>
                    <a:pt x="1189560" y="2754977"/>
                  </a:lnTo>
                  <a:lnTo>
                    <a:pt x="1235101" y="2757569"/>
                  </a:lnTo>
                  <a:lnTo>
                    <a:pt x="1281049" y="2758440"/>
                  </a:lnTo>
                  <a:lnTo>
                    <a:pt x="1281049" y="0"/>
                  </a:lnTo>
                  <a:close/>
                </a:path>
              </a:pathLst>
            </a:custGeom>
            <a:solidFill>
              <a:srgbClr val="1F28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43127" y="4049267"/>
              <a:ext cx="833119" cy="1800225"/>
            </a:xfrm>
            <a:custGeom>
              <a:avLst/>
              <a:gdLst/>
              <a:ahLst/>
              <a:cxnLst/>
              <a:rect l="l" t="t" r="r" b="b"/>
              <a:pathLst>
                <a:path w="833119" h="1800225">
                  <a:moveTo>
                    <a:pt x="832866" y="0"/>
                  </a:moveTo>
                  <a:lnTo>
                    <a:pt x="787168" y="1331"/>
                  </a:lnTo>
                  <a:lnTo>
                    <a:pt x="742115" y="5281"/>
                  </a:lnTo>
                  <a:lnTo>
                    <a:pt x="697770" y="11780"/>
                  </a:lnTo>
                  <a:lnTo>
                    <a:pt x="654196" y="20759"/>
                  </a:lnTo>
                  <a:lnTo>
                    <a:pt x="611456" y="32150"/>
                  </a:lnTo>
                  <a:lnTo>
                    <a:pt x="569615" y="45884"/>
                  </a:lnTo>
                  <a:lnTo>
                    <a:pt x="528735" y="61893"/>
                  </a:lnTo>
                  <a:lnTo>
                    <a:pt x="488880" y="80107"/>
                  </a:lnTo>
                  <a:lnTo>
                    <a:pt x="450115" y="100459"/>
                  </a:lnTo>
                  <a:lnTo>
                    <a:pt x="412501" y="122879"/>
                  </a:lnTo>
                  <a:lnTo>
                    <a:pt x="376103" y="147299"/>
                  </a:lnTo>
                  <a:lnTo>
                    <a:pt x="340985" y="173650"/>
                  </a:lnTo>
                  <a:lnTo>
                    <a:pt x="307209" y="201864"/>
                  </a:lnTo>
                  <a:lnTo>
                    <a:pt x="274839" y="231871"/>
                  </a:lnTo>
                  <a:lnTo>
                    <a:pt x="243940" y="263604"/>
                  </a:lnTo>
                  <a:lnTo>
                    <a:pt x="214573" y="296993"/>
                  </a:lnTo>
                  <a:lnTo>
                    <a:pt x="186803" y="331970"/>
                  </a:lnTo>
                  <a:lnTo>
                    <a:pt x="160694" y="368466"/>
                  </a:lnTo>
                  <a:lnTo>
                    <a:pt x="136308" y="406413"/>
                  </a:lnTo>
                  <a:lnTo>
                    <a:pt x="113710" y="445741"/>
                  </a:lnTo>
                  <a:lnTo>
                    <a:pt x="92962" y="486383"/>
                  </a:lnTo>
                  <a:lnTo>
                    <a:pt x="74129" y="528269"/>
                  </a:lnTo>
                  <a:lnTo>
                    <a:pt x="57273" y="571331"/>
                  </a:lnTo>
                  <a:lnTo>
                    <a:pt x="42459" y="615500"/>
                  </a:lnTo>
                  <a:lnTo>
                    <a:pt x="29750" y="660708"/>
                  </a:lnTo>
                  <a:lnTo>
                    <a:pt x="19209" y="706886"/>
                  </a:lnTo>
                  <a:lnTo>
                    <a:pt x="10900" y="753965"/>
                  </a:lnTo>
                  <a:lnTo>
                    <a:pt x="4887" y="801876"/>
                  </a:lnTo>
                  <a:lnTo>
                    <a:pt x="1232" y="850551"/>
                  </a:lnTo>
                  <a:lnTo>
                    <a:pt x="0" y="899921"/>
                  </a:lnTo>
                  <a:lnTo>
                    <a:pt x="1232" y="949292"/>
                  </a:lnTo>
                  <a:lnTo>
                    <a:pt x="4887" y="997967"/>
                  </a:lnTo>
                  <a:lnTo>
                    <a:pt x="10900" y="1045878"/>
                  </a:lnTo>
                  <a:lnTo>
                    <a:pt x="19209" y="1092957"/>
                  </a:lnTo>
                  <a:lnTo>
                    <a:pt x="29750" y="1139135"/>
                  </a:lnTo>
                  <a:lnTo>
                    <a:pt x="42459" y="1184343"/>
                  </a:lnTo>
                  <a:lnTo>
                    <a:pt x="57273" y="1228512"/>
                  </a:lnTo>
                  <a:lnTo>
                    <a:pt x="74129" y="1271574"/>
                  </a:lnTo>
                  <a:lnTo>
                    <a:pt x="92962" y="1313460"/>
                  </a:lnTo>
                  <a:lnTo>
                    <a:pt x="113710" y="1354102"/>
                  </a:lnTo>
                  <a:lnTo>
                    <a:pt x="136308" y="1393430"/>
                  </a:lnTo>
                  <a:lnTo>
                    <a:pt x="160694" y="1431377"/>
                  </a:lnTo>
                  <a:lnTo>
                    <a:pt x="186803" y="1467873"/>
                  </a:lnTo>
                  <a:lnTo>
                    <a:pt x="214573" y="1502850"/>
                  </a:lnTo>
                  <a:lnTo>
                    <a:pt x="243940" y="1536239"/>
                  </a:lnTo>
                  <a:lnTo>
                    <a:pt x="274839" y="1567972"/>
                  </a:lnTo>
                  <a:lnTo>
                    <a:pt x="307209" y="1597979"/>
                  </a:lnTo>
                  <a:lnTo>
                    <a:pt x="340985" y="1626193"/>
                  </a:lnTo>
                  <a:lnTo>
                    <a:pt x="376103" y="1652544"/>
                  </a:lnTo>
                  <a:lnTo>
                    <a:pt x="412501" y="1676964"/>
                  </a:lnTo>
                  <a:lnTo>
                    <a:pt x="450115" y="1699384"/>
                  </a:lnTo>
                  <a:lnTo>
                    <a:pt x="488880" y="1719736"/>
                  </a:lnTo>
                  <a:lnTo>
                    <a:pt x="528735" y="1737950"/>
                  </a:lnTo>
                  <a:lnTo>
                    <a:pt x="569615" y="1753959"/>
                  </a:lnTo>
                  <a:lnTo>
                    <a:pt x="611456" y="1767693"/>
                  </a:lnTo>
                  <a:lnTo>
                    <a:pt x="654196" y="1779084"/>
                  </a:lnTo>
                  <a:lnTo>
                    <a:pt x="697770" y="1788063"/>
                  </a:lnTo>
                  <a:lnTo>
                    <a:pt x="742115" y="1794562"/>
                  </a:lnTo>
                  <a:lnTo>
                    <a:pt x="787168" y="1798512"/>
                  </a:lnTo>
                  <a:lnTo>
                    <a:pt x="832866" y="1799843"/>
                  </a:lnTo>
                  <a:lnTo>
                    <a:pt x="832866" y="0"/>
                  </a:lnTo>
                  <a:close/>
                </a:path>
              </a:pathLst>
            </a:custGeom>
            <a:solidFill>
              <a:srgbClr val="0058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43127" y="4049267"/>
              <a:ext cx="833119" cy="1800225"/>
            </a:xfrm>
            <a:custGeom>
              <a:avLst/>
              <a:gdLst/>
              <a:ahLst/>
              <a:cxnLst/>
              <a:rect l="l" t="t" r="r" b="b"/>
              <a:pathLst>
                <a:path w="833119" h="1800225">
                  <a:moveTo>
                    <a:pt x="832866" y="1799843"/>
                  </a:moveTo>
                  <a:lnTo>
                    <a:pt x="787168" y="1798512"/>
                  </a:lnTo>
                  <a:lnTo>
                    <a:pt x="742115" y="1794562"/>
                  </a:lnTo>
                  <a:lnTo>
                    <a:pt x="697770" y="1788063"/>
                  </a:lnTo>
                  <a:lnTo>
                    <a:pt x="654196" y="1779084"/>
                  </a:lnTo>
                  <a:lnTo>
                    <a:pt x="611456" y="1767693"/>
                  </a:lnTo>
                  <a:lnTo>
                    <a:pt x="569615" y="1753959"/>
                  </a:lnTo>
                  <a:lnTo>
                    <a:pt x="528735" y="1737950"/>
                  </a:lnTo>
                  <a:lnTo>
                    <a:pt x="488880" y="1719736"/>
                  </a:lnTo>
                  <a:lnTo>
                    <a:pt x="450115" y="1699384"/>
                  </a:lnTo>
                  <a:lnTo>
                    <a:pt x="412501" y="1676964"/>
                  </a:lnTo>
                  <a:lnTo>
                    <a:pt x="376103" y="1652544"/>
                  </a:lnTo>
                  <a:lnTo>
                    <a:pt x="340985" y="1626193"/>
                  </a:lnTo>
                  <a:lnTo>
                    <a:pt x="307209" y="1597979"/>
                  </a:lnTo>
                  <a:lnTo>
                    <a:pt x="274839" y="1567972"/>
                  </a:lnTo>
                  <a:lnTo>
                    <a:pt x="243940" y="1536239"/>
                  </a:lnTo>
                  <a:lnTo>
                    <a:pt x="214573" y="1502850"/>
                  </a:lnTo>
                  <a:lnTo>
                    <a:pt x="186803" y="1467873"/>
                  </a:lnTo>
                  <a:lnTo>
                    <a:pt x="160694" y="1431377"/>
                  </a:lnTo>
                  <a:lnTo>
                    <a:pt x="136308" y="1393430"/>
                  </a:lnTo>
                  <a:lnTo>
                    <a:pt x="113710" y="1354102"/>
                  </a:lnTo>
                  <a:lnTo>
                    <a:pt x="92962" y="1313460"/>
                  </a:lnTo>
                  <a:lnTo>
                    <a:pt x="74129" y="1271574"/>
                  </a:lnTo>
                  <a:lnTo>
                    <a:pt x="57273" y="1228512"/>
                  </a:lnTo>
                  <a:lnTo>
                    <a:pt x="42459" y="1184343"/>
                  </a:lnTo>
                  <a:lnTo>
                    <a:pt x="29750" y="1139135"/>
                  </a:lnTo>
                  <a:lnTo>
                    <a:pt x="19209" y="1092957"/>
                  </a:lnTo>
                  <a:lnTo>
                    <a:pt x="10900" y="1045878"/>
                  </a:lnTo>
                  <a:lnTo>
                    <a:pt x="4887" y="997967"/>
                  </a:lnTo>
                  <a:lnTo>
                    <a:pt x="1232" y="949292"/>
                  </a:lnTo>
                  <a:lnTo>
                    <a:pt x="0" y="899921"/>
                  </a:lnTo>
                  <a:lnTo>
                    <a:pt x="1232" y="850551"/>
                  </a:lnTo>
                  <a:lnTo>
                    <a:pt x="4887" y="801876"/>
                  </a:lnTo>
                  <a:lnTo>
                    <a:pt x="10900" y="753965"/>
                  </a:lnTo>
                  <a:lnTo>
                    <a:pt x="19209" y="706886"/>
                  </a:lnTo>
                  <a:lnTo>
                    <a:pt x="29750" y="660708"/>
                  </a:lnTo>
                  <a:lnTo>
                    <a:pt x="42459" y="615500"/>
                  </a:lnTo>
                  <a:lnTo>
                    <a:pt x="57273" y="571331"/>
                  </a:lnTo>
                  <a:lnTo>
                    <a:pt x="74129" y="528269"/>
                  </a:lnTo>
                  <a:lnTo>
                    <a:pt x="92962" y="486383"/>
                  </a:lnTo>
                  <a:lnTo>
                    <a:pt x="113710" y="445741"/>
                  </a:lnTo>
                  <a:lnTo>
                    <a:pt x="136308" y="406413"/>
                  </a:lnTo>
                  <a:lnTo>
                    <a:pt x="160694" y="368466"/>
                  </a:lnTo>
                  <a:lnTo>
                    <a:pt x="186803" y="331970"/>
                  </a:lnTo>
                  <a:lnTo>
                    <a:pt x="214573" y="296993"/>
                  </a:lnTo>
                  <a:lnTo>
                    <a:pt x="243940" y="263604"/>
                  </a:lnTo>
                  <a:lnTo>
                    <a:pt x="274839" y="231871"/>
                  </a:lnTo>
                  <a:lnTo>
                    <a:pt x="307209" y="201864"/>
                  </a:lnTo>
                  <a:lnTo>
                    <a:pt x="340985" y="173650"/>
                  </a:lnTo>
                  <a:lnTo>
                    <a:pt x="376103" y="147299"/>
                  </a:lnTo>
                  <a:lnTo>
                    <a:pt x="412501" y="122879"/>
                  </a:lnTo>
                  <a:lnTo>
                    <a:pt x="450115" y="100459"/>
                  </a:lnTo>
                  <a:lnTo>
                    <a:pt x="488880" y="80107"/>
                  </a:lnTo>
                  <a:lnTo>
                    <a:pt x="528735" y="61893"/>
                  </a:lnTo>
                  <a:lnTo>
                    <a:pt x="569615" y="45884"/>
                  </a:lnTo>
                  <a:lnTo>
                    <a:pt x="611456" y="32150"/>
                  </a:lnTo>
                  <a:lnTo>
                    <a:pt x="654196" y="20759"/>
                  </a:lnTo>
                  <a:lnTo>
                    <a:pt x="697770" y="11780"/>
                  </a:lnTo>
                  <a:lnTo>
                    <a:pt x="742115" y="5281"/>
                  </a:lnTo>
                  <a:lnTo>
                    <a:pt x="787168" y="1331"/>
                  </a:lnTo>
                  <a:lnTo>
                    <a:pt x="832866" y="0"/>
                  </a:lnTo>
                  <a:lnTo>
                    <a:pt x="832866" y="899921"/>
                  </a:lnTo>
                  <a:lnTo>
                    <a:pt x="832866" y="1799843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91183" y="4843271"/>
              <a:ext cx="384810" cy="852169"/>
            </a:xfrm>
            <a:custGeom>
              <a:avLst/>
              <a:gdLst/>
              <a:ahLst/>
              <a:cxnLst/>
              <a:rect l="l" t="t" r="r" b="b"/>
              <a:pathLst>
                <a:path w="384809" h="852170">
                  <a:moveTo>
                    <a:pt x="384809" y="0"/>
                  </a:moveTo>
                  <a:lnTo>
                    <a:pt x="339933" y="2866"/>
                  </a:lnTo>
                  <a:lnTo>
                    <a:pt x="296577" y="11252"/>
                  </a:lnTo>
                  <a:lnTo>
                    <a:pt x="255030" y="24837"/>
                  </a:lnTo>
                  <a:lnTo>
                    <a:pt x="215581" y="43302"/>
                  </a:lnTo>
                  <a:lnTo>
                    <a:pt x="178519" y="66327"/>
                  </a:lnTo>
                  <a:lnTo>
                    <a:pt x="144132" y="93592"/>
                  </a:lnTo>
                  <a:lnTo>
                    <a:pt x="112709" y="124777"/>
                  </a:lnTo>
                  <a:lnTo>
                    <a:pt x="84539" y="159562"/>
                  </a:lnTo>
                  <a:lnTo>
                    <a:pt x="59911" y="197627"/>
                  </a:lnTo>
                  <a:lnTo>
                    <a:pt x="39113" y="238652"/>
                  </a:lnTo>
                  <a:lnTo>
                    <a:pt x="22434" y="282318"/>
                  </a:lnTo>
                  <a:lnTo>
                    <a:pt x="10163" y="328304"/>
                  </a:lnTo>
                  <a:lnTo>
                    <a:pt x="2588" y="376290"/>
                  </a:lnTo>
                  <a:lnTo>
                    <a:pt x="0" y="425957"/>
                  </a:lnTo>
                  <a:lnTo>
                    <a:pt x="2588" y="475625"/>
                  </a:lnTo>
                  <a:lnTo>
                    <a:pt x="10163" y="523611"/>
                  </a:lnTo>
                  <a:lnTo>
                    <a:pt x="22434" y="569597"/>
                  </a:lnTo>
                  <a:lnTo>
                    <a:pt x="39113" y="613263"/>
                  </a:lnTo>
                  <a:lnTo>
                    <a:pt x="59911" y="654288"/>
                  </a:lnTo>
                  <a:lnTo>
                    <a:pt x="84539" y="692353"/>
                  </a:lnTo>
                  <a:lnTo>
                    <a:pt x="112709" y="727138"/>
                  </a:lnTo>
                  <a:lnTo>
                    <a:pt x="144132" y="758323"/>
                  </a:lnTo>
                  <a:lnTo>
                    <a:pt x="178519" y="785588"/>
                  </a:lnTo>
                  <a:lnTo>
                    <a:pt x="215581" y="808613"/>
                  </a:lnTo>
                  <a:lnTo>
                    <a:pt x="255030" y="827078"/>
                  </a:lnTo>
                  <a:lnTo>
                    <a:pt x="296577" y="840663"/>
                  </a:lnTo>
                  <a:lnTo>
                    <a:pt x="339933" y="849049"/>
                  </a:lnTo>
                  <a:lnTo>
                    <a:pt x="384809" y="851915"/>
                  </a:lnTo>
                  <a:lnTo>
                    <a:pt x="384809" y="0"/>
                  </a:lnTo>
                  <a:close/>
                </a:path>
              </a:pathLst>
            </a:custGeom>
            <a:solidFill>
              <a:srgbClr val="7677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91183" y="4843271"/>
              <a:ext cx="384810" cy="852169"/>
            </a:xfrm>
            <a:custGeom>
              <a:avLst/>
              <a:gdLst/>
              <a:ahLst/>
              <a:cxnLst/>
              <a:rect l="l" t="t" r="r" b="b"/>
              <a:pathLst>
                <a:path w="384809" h="852170">
                  <a:moveTo>
                    <a:pt x="384809" y="851915"/>
                  </a:moveTo>
                  <a:lnTo>
                    <a:pt x="339933" y="849049"/>
                  </a:lnTo>
                  <a:lnTo>
                    <a:pt x="296577" y="840663"/>
                  </a:lnTo>
                  <a:lnTo>
                    <a:pt x="255030" y="827078"/>
                  </a:lnTo>
                  <a:lnTo>
                    <a:pt x="215581" y="808613"/>
                  </a:lnTo>
                  <a:lnTo>
                    <a:pt x="178519" y="785588"/>
                  </a:lnTo>
                  <a:lnTo>
                    <a:pt x="144132" y="758323"/>
                  </a:lnTo>
                  <a:lnTo>
                    <a:pt x="112709" y="727138"/>
                  </a:lnTo>
                  <a:lnTo>
                    <a:pt x="84539" y="692353"/>
                  </a:lnTo>
                  <a:lnTo>
                    <a:pt x="59911" y="654288"/>
                  </a:lnTo>
                  <a:lnTo>
                    <a:pt x="39113" y="613263"/>
                  </a:lnTo>
                  <a:lnTo>
                    <a:pt x="22434" y="569597"/>
                  </a:lnTo>
                  <a:lnTo>
                    <a:pt x="10163" y="523611"/>
                  </a:lnTo>
                  <a:lnTo>
                    <a:pt x="2588" y="475625"/>
                  </a:lnTo>
                  <a:lnTo>
                    <a:pt x="0" y="425957"/>
                  </a:lnTo>
                  <a:lnTo>
                    <a:pt x="2588" y="376290"/>
                  </a:lnTo>
                  <a:lnTo>
                    <a:pt x="10163" y="328304"/>
                  </a:lnTo>
                  <a:lnTo>
                    <a:pt x="22434" y="282318"/>
                  </a:lnTo>
                  <a:lnTo>
                    <a:pt x="39113" y="238652"/>
                  </a:lnTo>
                  <a:lnTo>
                    <a:pt x="59911" y="197627"/>
                  </a:lnTo>
                  <a:lnTo>
                    <a:pt x="84539" y="159562"/>
                  </a:lnTo>
                  <a:lnTo>
                    <a:pt x="112709" y="124777"/>
                  </a:lnTo>
                  <a:lnTo>
                    <a:pt x="144132" y="93592"/>
                  </a:lnTo>
                  <a:lnTo>
                    <a:pt x="178519" y="66327"/>
                  </a:lnTo>
                  <a:lnTo>
                    <a:pt x="215581" y="43302"/>
                  </a:lnTo>
                  <a:lnTo>
                    <a:pt x="255030" y="24837"/>
                  </a:lnTo>
                  <a:lnTo>
                    <a:pt x="296577" y="11252"/>
                  </a:lnTo>
                  <a:lnTo>
                    <a:pt x="339933" y="2866"/>
                  </a:lnTo>
                  <a:lnTo>
                    <a:pt x="384809" y="0"/>
                  </a:lnTo>
                  <a:lnTo>
                    <a:pt x="384809" y="425957"/>
                  </a:lnTo>
                  <a:lnTo>
                    <a:pt x="384809" y="85191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468882" y="3259582"/>
          <a:ext cx="2988310" cy="2724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8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4860">
                <a:tc>
                  <a:txBody>
                    <a:bodyPr/>
                    <a:lstStyle/>
                    <a:p>
                      <a:pPr marL="275590">
                        <a:lnSpc>
                          <a:spcPts val="2025"/>
                        </a:lnSpc>
                        <a:tabLst>
                          <a:tab pos="1466850" algn="l"/>
                        </a:tabLst>
                      </a:pPr>
                      <a:r>
                        <a:rPr sz="3150" spc="-15" baseline="-2645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Induced</a:t>
                      </a:r>
                      <a:r>
                        <a:rPr sz="3150" baseline="-2645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	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•The</a:t>
                      </a:r>
                      <a:r>
                        <a:rPr sz="1000" spc="-6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effect</a:t>
                      </a:r>
                      <a:r>
                        <a:rPr sz="1000" spc="-4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of</a:t>
                      </a:r>
                      <a:r>
                        <a:rPr sz="1000" spc="-7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direct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1525270">
                        <a:lnSpc>
                          <a:spcPts val="420"/>
                        </a:lnSpc>
                      </a:pPr>
                      <a:r>
                        <a:rPr sz="1000" spc="-2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and</a:t>
                      </a:r>
                      <a:r>
                        <a:rPr sz="1000" spc="-7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indirect</a:t>
                      </a:r>
                      <a:r>
                        <a:rPr sz="1000" spc="-2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spending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397510">
                        <a:lnSpc>
                          <a:spcPts val="1739"/>
                        </a:lnSpc>
                        <a:tabLst>
                          <a:tab pos="1524635" algn="l"/>
                        </a:tabLst>
                      </a:pPr>
                      <a:r>
                        <a:rPr sz="3150" spc="-15" baseline="-291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Effect</a:t>
                      </a:r>
                      <a:r>
                        <a:rPr sz="3150" baseline="-291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	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on</a:t>
                      </a:r>
                      <a:r>
                        <a:rPr sz="1000" spc="-1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2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local,</a:t>
                      </a:r>
                      <a:r>
                        <a:rPr sz="1000" spc="-9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individual</a:t>
                      </a:r>
                      <a:r>
                        <a:rPr sz="1000" spc="47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500" spc="-75" baseline="-61111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1500" baseline="-61111">
                        <a:latin typeface="Tahoma"/>
                        <a:cs typeface="Tahoma"/>
                      </a:endParaRPr>
                    </a:p>
                    <a:p>
                      <a:pPr marL="1525270">
                        <a:lnSpc>
                          <a:spcPts val="1030"/>
                        </a:lnSpc>
                      </a:pP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household</a:t>
                      </a:r>
                      <a:r>
                        <a:rPr sz="1000" spc="-3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purchase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1F2845"/>
                      </a:solidFill>
                      <a:prstDash val="solid"/>
                    </a:lnL>
                    <a:lnR w="12700">
                      <a:solidFill>
                        <a:srgbClr val="1F2845"/>
                      </a:solidFill>
                      <a:prstDash val="solid"/>
                    </a:lnR>
                    <a:lnT w="12700">
                      <a:solidFill>
                        <a:srgbClr val="1F2845"/>
                      </a:solidFill>
                      <a:prstDash val="solid"/>
                    </a:lnT>
                    <a:lnB w="12700">
                      <a:solidFill>
                        <a:srgbClr val="00584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720">
                <a:tc>
                  <a:txBody>
                    <a:bodyPr/>
                    <a:lstStyle/>
                    <a:p>
                      <a:pPr marL="286385">
                        <a:lnSpc>
                          <a:spcPts val="2350"/>
                        </a:lnSpc>
                        <a:spcBef>
                          <a:spcPts val="384"/>
                        </a:spcBef>
                        <a:tabLst>
                          <a:tab pos="1458595" algn="l"/>
                        </a:tabLst>
                      </a:pPr>
                      <a:r>
                        <a:rPr sz="3150" spc="-15" baseline="-9259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Indirect</a:t>
                      </a:r>
                      <a:r>
                        <a:rPr sz="3150" baseline="-9259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	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•Local</a:t>
                      </a:r>
                      <a:r>
                        <a:rPr sz="1000" spc="3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business-</a:t>
                      </a:r>
                      <a:r>
                        <a:rPr sz="1000" spc="-2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to-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1517015">
                        <a:lnSpc>
                          <a:spcPts val="420"/>
                        </a:lnSpc>
                      </a:pP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business</a:t>
                      </a:r>
                      <a:r>
                        <a:rPr sz="1000" spc="-8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spending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397510">
                        <a:lnSpc>
                          <a:spcPts val="1910"/>
                        </a:lnSpc>
                        <a:tabLst>
                          <a:tab pos="1516380" algn="l"/>
                        </a:tabLst>
                      </a:pPr>
                      <a:r>
                        <a:rPr sz="3150" spc="-15" baseline="-11904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Effect</a:t>
                      </a:r>
                      <a:r>
                        <a:rPr sz="3150" baseline="-11904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	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within</a:t>
                      </a:r>
                      <a:r>
                        <a:rPr sz="1000" spc="-3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2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area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584E"/>
                      </a:solidFill>
                      <a:prstDash val="solid"/>
                    </a:lnL>
                    <a:lnR w="12700">
                      <a:solidFill>
                        <a:srgbClr val="00584E"/>
                      </a:solidFill>
                      <a:prstDash val="solid"/>
                    </a:lnR>
                    <a:lnT w="12700">
                      <a:solidFill>
                        <a:srgbClr val="00584E"/>
                      </a:solidFill>
                      <a:prstDash val="solid"/>
                    </a:lnT>
                    <a:lnB w="12700">
                      <a:solidFill>
                        <a:srgbClr val="76777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785">
                <a:tc>
                  <a:txBody>
                    <a:bodyPr/>
                    <a:lstStyle/>
                    <a:p>
                      <a:pPr marL="1517650" indent="-72390">
                        <a:lnSpc>
                          <a:spcPts val="590"/>
                        </a:lnSpc>
                        <a:spcBef>
                          <a:spcPts val="315"/>
                        </a:spcBef>
                        <a:buSzPct val="90000"/>
                        <a:buChar char="•"/>
                        <a:tabLst>
                          <a:tab pos="1517650" algn="l"/>
                        </a:tabLst>
                      </a:pP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Initial</a:t>
                      </a:r>
                      <a:r>
                        <a:rPr sz="1000" spc="-7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spending</a:t>
                      </a:r>
                      <a:r>
                        <a:rPr sz="1000" spc="-6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2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on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376555">
                        <a:lnSpc>
                          <a:spcPts val="1739"/>
                        </a:lnSpc>
                        <a:tabLst>
                          <a:tab pos="1503045" algn="l"/>
                        </a:tabLst>
                      </a:pPr>
                      <a:r>
                        <a:rPr sz="3150" spc="75" baseline="-10582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Direct</a:t>
                      </a:r>
                      <a:r>
                        <a:rPr sz="3150" baseline="-10582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	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payroll,</a:t>
                      </a:r>
                      <a:r>
                        <a:rPr sz="1000" spc="-5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operations,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1503045">
                        <a:lnSpc>
                          <a:spcPts val="509"/>
                        </a:lnSpc>
                      </a:pPr>
                      <a:r>
                        <a:rPr sz="1000" spc="-2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and</a:t>
                      </a:r>
                      <a:r>
                        <a:rPr sz="1000" spc="-9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capital</a:t>
                      </a:r>
                      <a:r>
                        <a:rPr sz="1000" spc="-8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purchases.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397510">
                        <a:lnSpc>
                          <a:spcPts val="1830"/>
                        </a:lnSpc>
                        <a:tabLst>
                          <a:tab pos="1445260" algn="l"/>
                        </a:tabLst>
                      </a:pPr>
                      <a:r>
                        <a:rPr sz="3150" spc="-15" baseline="-9259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Effect</a:t>
                      </a:r>
                      <a:r>
                        <a:rPr sz="3150" baseline="-9259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	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•Spending</a:t>
                      </a:r>
                      <a:r>
                        <a:rPr sz="1000" spc="-7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by</a:t>
                      </a:r>
                      <a:r>
                        <a:rPr sz="1000" spc="-10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out-</a:t>
                      </a:r>
                      <a:r>
                        <a:rPr sz="1000" spc="-25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of-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1503045">
                        <a:lnSpc>
                          <a:spcPts val="1030"/>
                        </a:lnSpc>
                      </a:pP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area</a:t>
                      </a:r>
                      <a:r>
                        <a:rPr sz="1000" spc="-9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10" dirty="0">
                          <a:solidFill>
                            <a:srgbClr val="1F1F20"/>
                          </a:solidFill>
                          <a:latin typeface="Tahoma"/>
                          <a:cs typeface="Tahoma"/>
                        </a:rPr>
                        <a:t>students.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67779"/>
                      </a:solidFill>
                      <a:prstDash val="solid"/>
                    </a:lnL>
                    <a:lnR w="12700">
                      <a:solidFill>
                        <a:srgbClr val="767779"/>
                      </a:solidFill>
                      <a:prstDash val="solid"/>
                    </a:lnR>
                    <a:lnT w="12700">
                      <a:solidFill>
                        <a:srgbClr val="767779"/>
                      </a:solidFill>
                      <a:prstDash val="solid"/>
                    </a:lnT>
                    <a:lnB w="12700">
                      <a:solidFill>
                        <a:srgbClr val="76777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584E"/>
                      </a:solidFill>
                      <a:prstDash val="solid"/>
                    </a:lnL>
                    <a:lnR w="12700">
                      <a:solidFill>
                        <a:srgbClr val="00584E"/>
                      </a:solidFill>
                      <a:prstDash val="solid"/>
                    </a:lnR>
                    <a:lnT w="12700">
                      <a:solidFill>
                        <a:srgbClr val="767779"/>
                      </a:solidFill>
                      <a:prstDash val="solid"/>
                    </a:lnT>
                    <a:lnB w="12700">
                      <a:solidFill>
                        <a:srgbClr val="00584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1F2845"/>
                      </a:solidFill>
                      <a:prstDash val="solid"/>
                    </a:lnL>
                    <a:lnR w="12700">
                      <a:solidFill>
                        <a:srgbClr val="1F2845"/>
                      </a:solidFill>
                      <a:prstDash val="solid"/>
                    </a:lnR>
                    <a:lnT w="12700">
                      <a:solidFill>
                        <a:srgbClr val="00584E"/>
                      </a:solidFill>
                      <a:prstDash val="solid"/>
                    </a:lnT>
                    <a:lnB w="12700">
                      <a:solidFill>
                        <a:srgbClr val="1F284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6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54979" y="2202179"/>
            <a:ext cx="2491739" cy="3322320"/>
          </a:xfrm>
          <a:prstGeom prst="rect">
            <a:avLst/>
          </a:prstGeom>
        </p:spPr>
      </p:pic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HIGHER</a:t>
            </a:r>
            <a:r>
              <a:rPr spc="-30" dirty="0"/>
              <a:t> </a:t>
            </a:r>
            <a:r>
              <a:rPr spc="-10" dirty="0"/>
              <a:t>EDUCATION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6985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20" dirty="0"/>
              <a:t>5</a:t>
            </a:fld>
            <a:endParaRPr spc="2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16111" y="6240779"/>
            <a:ext cx="346075" cy="617220"/>
          </a:xfrm>
          <a:custGeom>
            <a:avLst/>
            <a:gdLst/>
            <a:ahLst/>
            <a:cxnLst/>
            <a:rect l="l" t="t" r="r" b="b"/>
            <a:pathLst>
              <a:path w="346075" h="617220">
                <a:moveTo>
                  <a:pt x="345948" y="0"/>
                </a:moveTo>
                <a:lnTo>
                  <a:pt x="0" y="0"/>
                </a:lnTo>
                <a:lnTo>
                  <a:pt x="0" y="617220"/>
                </a:lnTo>
                <a:lnTo>
                  <a:pt x="345948" y="617220"/>
                </a:lnTo>
                <a:lnTo>
                  <a:pt x="345948" y="0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8095" y="6240779"/>
            <a:ext cx="0" cy="499109"/>
          </a:xfrm>
          <a:custGeom>
            <a:avLst/>
            <a:gdLst/>
            <a:ahLst/>
            <a:cxnLst/>
            <a:rect l="l" t="t" r="r" b="b"/>
            <a:pathLst>
              <a:path h="499109">
                <a:moveTo>
                  <a:pt x="0" y="0"/>
                </a:moveTo>
                <a:lnTo>
                  <a:pt x="0" y="498574"/>
                </a:lnTo>
              </a:path>
            </a:pathLst>
          </a:custGeom>
          <a:ln w="9525">
            <a:solidFill>
              <a:srgbClr val="767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7452" y="6265164"/>
            <a:ext cx="478536" cy="41910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95" dirty="0"/>
              <a:t>DEMAND-</a:t>
            </a:r>
            <a:r>
              <a:rPr spc="-155" dirty="0"/>
              <a:t>SIDE:</a:t>
            </a:r>
            <a:r>
              <a:rPr spc="-130" dirty="0"/>
              <a:t> </a:t>
            </a:r>
            <a:r>
              <a:rPr spc="-145" dirty="0"/>
              <a:t>GROSS</a:t>
            </a:r>
            <a:r>
              <a:rPr spc="-70" dirty="0"/>
              <a:t> </a:t>
            </a:r>
            <a:r>
              <a:rPr spc="-295" dirty="0"/>
              <a:t>OUTPUT</a:t>
            </a:r>
            <a:r>
              <a:rPr spc="-80" dirty="0"/>
              <a:t> </a:t>
            </a:r>
            <a:r>
              <a:rPr spc="-170" dirty="0"/>
              <a:t>(FY2022)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836411" y="834897"/>
            <a:ext cx="1929130" cy="720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0">
              <a:lnSpc>
                <a:spcPts val="2735"/>
              </a:lnSpc>
              <a:spcBef>
                <a:spcPts val="100"/>
              </a:spcBef>
            </a:pPr>
            <a:r>
              <a:rPr sz="2400" b="1" spc="-140" dirty="0">
                <a:solidFill>
                  <a:srgbClr val="585858"/>
                </a:solidFill>
                <a:latin typeface="Tahoma"/>
                <a:cs typeface="Tahoma"/>
              </a:rPr>
              <a:t>Gross</a:t>
            </a:r>
            <a:r>
              <a:rPr sz="2400" b="1" spc="-210" dirty="0">
                <a:solidFill>
                  <a:srgbClr val="585858"/>
                </a:solidFill>
                <a:latin typeface="Tahoma"/>
                <a:cs typeface="Tahoma"/>
              </a:rPr>
              <a:t> </a:t>
            </a:r>
            <a:r>
              <a:rPr sz="2400" b="1" spc="-45" dirty="0">
                <a:solidFill>
                  <a:srgbClr val="585858"/>
                </a:solidFill>
                <a:latin typeface="Tahoma"/>
                <a:cs typeface="Tahoma"/>
              </a:rPr>
              <a:t>Output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ts val="2735"/>
              </a:lnSpc>
            </a:pPr>
            <a:r>
              <a:rPr sz="2400" b="1" spc="-155" dirty="0">
                <a:solidFill>
                  <a:srgbClr val="585858"/>
                </a:solidFill>
                <a:latin typeface="Tahoma"/>
                <a:cs typeface="Tahoma"/>
              </a:rPr>
              <a:t>$120,288,953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27575" y="3895090"/>
            <a:ext cx="3751579" cy="175387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736089" marR="5080" indent="-1332230">
              <a:lnSpc>
                <a:spcPts val="1950"/>
              </a:lnSpc>
              <a:spcBef>
                <a:spcPts val="340"/>
              </a:spcBef>
            </a:pPr>
            <a:r>
              <a:rPr sz="1800" b="1" spc="-120" dirty="0">
                <a:solidFill>
                  <a:srgbClr val="00584E"/>
                </a:solidFill>
                <a:latin typeface="Tahoma"/>
                <a:cs typeface="Tahoma"/>
              </a:rPr>
              <a:t>Breakdown</a:t>
            </a:r>
            <a:r>
              <a:rPr sz="1800" b="1" spc="-155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800" b="1" spc="-90" dirty="0">
                <a:solidFill>
                  <a:srgbClr val="00584E"/>
                </a:solidFill>
                <a:latin typeface="Tahoma"/>
                <a:cs typeface="Tahoma"/>
              </a:rPr>
              <a:t>of</a:t>
            </a:r>
            <a:r>
              <a:rPr sz="1800" b="1" spc="-135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800" b="1" spc="-110" dirty="0">
                <a:solidFill>
                  <a:srgbClr val="00584E"/>
                </a:solidFill>
                <a:latin typeface="Tahoma"/>
                <a:cs typeface="Tahoma"/>
              </a:rPr>
              <a:t>$68 </a:t>
            </a:r>
            <a:r>
              <a:rPr sz="1800" b="1" spc="-65" dirty="0">
                <a:solidFill>
                  <a:srgbClr val="00584E"/>
                </a:solidFill>
                <a:latin typeface="Tahoma"/>
                <a:cs typeface="Tahoma"/>
              </a:rPr>
              <a:t>Million</a:t>
            </a:r>
            <a:r>
              <a:rPr sz="1800" b="1" spc="-155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800" b="1" spc="-45" dirty="0">
                <a:solidFill>
                  <a:srgbClr val="00584E"/>
                </a:solidFill>
                <a:latin typeface="Tahoma"/>
                <a:cs typeface="Tahoma"/>
              </a:rPr>
              <a:t>Direct </a:t>
            </a:r>
            <a:r>
              <a:rPr sz="1800" b="1" spc="-10" dirty="0">
                <a:solidFill>
                  <a:srgbClr val="00584E"/>
                </a:solidFill>
                <a:latin typeface="Tahoma"/>
                <a:cs typeface="Tahoma"/>
              </a:rPr>
              <a:t>Effect:</a:t>
            </a:r>
            <a:endParaRPr sz="1800">
              <a:latin typeface="Tahoma"/>
              <a:cs typeface="Tahoma"/>
            </a:endParaRPr>
          </a:p>
          <a:p>
            <a:pPr marL="299085" indent="-286385">
              <a:lnSpc>
                <a:spcPct val="100000"/>
              </a:lnSpc>
              <a:spcBef>
                <a:spcPts val="1065"/>
              </a:spcBef>
              <a:buFont typeface="Wingdings"/>
              <a:buChar char=""/>
              <a:tabLst>
                <a:tab pos="299085" algn="l"/>
              </a:tabLst>
            </a:pPr>
            <a:r>
              <a:rPr sz="1600" b="1" spc="-120" dirty="0">
                <a:solidFill>
                  <a:srgbClr val="585858"/>
                </a:solidFill>
                <a:latin typeface="Tahoma"/>
                <a:cs typeface="Tahoma"/>
              </a:rPr>
              <a:t>$60,468,773</a:t>
            </a:r>
            <a:r>
              <a:rPr sz="1600" b="1" spc="-65" dirty="0">
                <a:solidFill>
                  <a:srgbClr val="585858"/>
                </a:solidFill>
                <a:latin typeface="Tahoma"/>
                <a:cs typeface="Tahoma"/>
              </a:rPr>
              <a:t> </a:t>
            </a:r>
            <a:r>
              <a:rPr sz="1600" b="1" spc="-90" dirty="0">
                <a:solidFill>
                  <a:srgbClr val="585858"/>
                </a:solidFill>
                <a:latin typeface="Tahoma"/>
                <a:cs typeface="Tahoma"/>
              </a:rPr>
              <a:t>Operating</a:t>
            </a:r>
            <a:r>
              <a:rPr sz="1600" b="1" spc="-45" dirty="0">
                <a:solidFill>
                  <a:srgbClr val="585858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585858"/>
                </a:solidFill>
                <a:latin typeface="Tahoma"/>
                <a:cs typeface="Tahoma"/>
              </a:rPr>
              <a:t>Expenditure</a:t>
            </a:r>
            <a:endParaRPr sz="1600">
              <a:latin typeface="Tahoma"/>
              <a:cs typeface="Tahoma"/>
            </a:endParaRPr>
          </a:p>
          <a:p>
            <a:pPr marL="299085" indent="-286385">
              <a:lnSpc>
                <a:spcPct val="100000"/>
              </a:lnSpc>
              <a:spcBef>
                <a:spcPts val="1105"/>
              </a:spcBef>
              <a:buFont typeface="Wingdings"/>
              <a:buChar char=""/>
              <a:tabLst>
                <a:tab pos="299085" algn="l"/>
              </a:tabLst>
            </a:pPr>
            <a:r>
              <a:rPr sz="1600" b="1" spc="-110" dirty="0">
                <a:solidFill>
                  <a:srgbClr val="585858"/>
                </a:solidFill>
                <a:latin typeface="Tahoma"/>
                <a:cs typeface="Tahoma"/>
              </a:rPr>
              <a:t>$890,180</a:t>
            </a:r>
            <a:r>
              <a:rPr sz="1600" b="1" spc="-100" dirty="0">
                <a:solidFill>
                  <a:srgbClr val="585858"/>
                </a:solidFill>
                <a:latin typeface="Tahoma"/>
                <a:cs typeface="Tahoma"/>
              </a:rPr>
              <a:t> </a:t>
            </a:r>
            <a:r>
              <a:rPr sz="1600" b="1" spc="-80" dirty="0">
                <a:solidFill>
                  <a:srgbClr val="585858"/>
                </a:solidFill>
                <a:latin typeface="Tahoma"/>
                <a:cs typeface="Tahoma"/>
              </a:rPr>
              <a:t>Capital</a:t>
            </a:r>
            <a:r>
              <a:rPr sz="1600" b="1" spc="-90" dirty="0">
                <a:solidFill>
                  <a:srgbClr val="585858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585858"/>
                </a:solidFill>
                <a:latin typeface="Tahoma"/>
                <a:cs typeface="Tahoma"/>
              </a:rPr>
              <a:t>Expenditure</a:t>
            </a:r>
            <a:endParaRPr sz="1600">
              <a:latin typeface="Tahoma"/>
              <a:cs typeface="Tahoma"/>
            </a:endParaRPr>
          </a:p>
          <a:p>
            <a:pPr marL="299085" indent="-286385">
              <a:lnSpc>
                <a:spcPct val="100000"/>
              </a:lnSpc>
              <a:spcBef>
                <a:spcPts val="1535"/>
              </a:spcBef>
              <a:buFont typeface="Wingdings"/>
              <a:buChar char=""/>
              <a:tabLst>
                <a:tab pos="299085" algn="l"/>
              </a:tabLst>
            </a:pPr>
            <a:r>
              <a:rPr sz="1600" b="1" spc="-114" dirty="0">
                <a:solidFill>
                  <a:srgbClr val="585858"/>
                </a:solidFill>
                <a:latin typeface="Tahoma"/>
                <a:cs typeface="Tahoma"/>
              </a:rPr>
              <a:t>$6,571,332</a:t>
            </a:r>
            <a:r>
              <a:rPr sz="1600" b="1" spc="-100" dirty="0">
                <a:solidFill>
                  <a:srgbClr val="585858"/>
                </a:solidFill>
                <a:latin typeface="Tahoma"/>
                <a:cs typeface="Tahoma"/>
              </a:rPr>
              <a:t> </a:t>
            </a:r>
            <a:r>
              <a:rPr sz="1600" b="1" spc="-110" dirty="0">
                <a:solidFill>
                  <a:srgbClr val="585858"/>
                </a:solidFill>
                <a:latin typeface="Tahoma"/>
                <a:cs typeface="Tahoma"/>
              </a:rPr>
              <a:t>Student</a:t>
            </a:r>
            <a:r>
              <a:rPr sz="1600" b="1" spc="-85" dirty="0">
                <a:solidFill>
                  <a:srgbClr val="585858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585858"/>
                </a:solidFill>
                <a:latin typeface="Tahoma"/>
                <a:cs typeface="Tahoma"/>
              </a:rPr>
              <a:t>Spending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8384" y="876122"/>
            <a:ext cx="4149725" cy="8648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100" b="1" spc="-45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b="1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fiscal</a:t>
            </a:r>
            <a:r>
              <a:rPr sz="1100" b="1" spc="-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10" dirty="0">
                <a:solidFill>
                  <a:srgbClr val="1F1F20"/>
                </a:solidFill>
                <a:latin typeface="Tahoma"/>
                <a:cs typeface="Tahoma"/>
              </a:rPr>
              <a:t>year</a:t>
            </a:r>
            <a:r>
              <a:rPr sz="1100" b="1" spc="-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2022,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 GSU’s </a:t>
            </a:r>
            <a:r>
              <a:rPr sz="1100" b="1" spc="-40" dirty="0">
                <a:solidFill>
                  <a:srgbClr val="1F1F20"/>
                </a:solidFill>
                <a:latin typeface="Tahoma"/>
                <a:cs typeface="Tahoma"/>
              </a:rPr>
              <a:t>activities</a:t>
            </a:r>
            <a:r>
              <a:rPr sz="1100" b="1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35" dirty="0">
                <a:solidFill>
                  <a:srgbClr val="1F1F20"/>
                </a:solidFill>
                <a:latin typeface="Tahoma"/>
                <a:cs typeface="Tahoma"/>
              </a:rPr>
              <a:t>yielded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an</a:t>
            </a:r>
            <a:r>
              <a:rPr sz="1100" b="1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5" dirty="0">
                <a:solidFill>
                  <a:srgbClr val="1F1F20"/>
                </a:solidFill>
                <a:latin typeface="Tahoma"/>
                <a:cs typeface="Tahoma"/>
              </a:rPr>
              <a:t>estimated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5" dirty="0">
                <a:solidFill>
                  <a:srgbClr val="1F1F20"/>
                </a:solidFill>
                <a:latin typeface="Tahoma"/>
                <a:cs typeface="Tahoma"/>
              </a:rPr>
              <a:t>gross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output</a:t>
            </a:r>
            <a:r>
              <a:rPr sz="1100" b="1" spc="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10" dirty="0">
                <a:solidFill>
                  <a:srgbClr val="1F1F20"/>
                </a:solidFill>
                <a:latin typeface="Tahoma"/>
                <a:cs typeface="Tahoma"/>
              </a:rPr>
              <a:t>impact</a:t>
            </a:r>
            <a:r>
              <a:rPr sz="1100" b="1" spc="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b="1" spc="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$120</a:t>
            </a:r>
            <a:r>
              <a:rPr sz="1100" b="1" spc="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10" dirty="0">
                <a:solidFill>
                  <a:srgbClr val="1F1F20"/>
                </a:solidFill>
                <a:latin typeface="Tahoma"/>
                <a:cs typeface="Tahoma"/>
              </a:rPr>
              <a:t>million</a:t>
            </a:r>
            <a:r>
              <a:rPr sz="1100" b="1" spc="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on</a:t>
            </a:r>
            <a:r>
              <a:rPr sz="1100" b="1" spc="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b="1" spc="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local</a:t>
            </a:r>
            <a:r>
              <a:rPr sz="1100" b="1" spc="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30" dirty="0">
                <a:solidFill>
                  <a:srgbClr val="1F1F20"/>
                </a:solidFill>
                <a:latin typeface="Tahoma"/>
                <a:cs typeface="Tahoma"/>
              </a:rPr>
              <a:t>economy.</a:t>
            </a:r>
            <a:r>
              <a:rPr sz="1100" b="1" spc="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Based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exclusively</a:t>
            </a:r>
            <a:r>
              <a:rPr sz="1100" spc="4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on</a:t>
            </a:r>
            <a:r>
              <a:rPr sz="1100" spc="4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spending</a:t>
            </a:r>
            <a:r>
              <a:rPr sz="1100" spc="4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funded</a:t>
            </a:r>
            <a:r>
              <a:rPr sz="1100" spc="4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by</a:t>
            </a:r>
            <a:r>
              <a:rPr sz="1100" spc="4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out-of-area</a:t>
            </a:r>
            <a:r>
              <a:rPr sz="1100" spc="43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dollars,</a:t>
            </a:r>
            <a:r>
              <a:rPr sz="1100" spc="4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these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economic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activities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would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otherwise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be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unlikely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to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occur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area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without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GSU.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6055" marR="5715" indent="-173990" algn="just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186055" algn="l"/>
              </a:tabLst>
            </a:pPr>
            <a:r>
              <a:rPr dirty="0"/>
              <a:t>The</a:t>
            </a:r>
            <a:r>
              <a:rPr spc="155" dirty="0"/>
              <a:t> </a:t>
            </a:r>
            <a:r>
              <a:rPr b="1" spc="-10" dirty="0">
                <a:solidFill>
                  <a:srgbClr val="FD4B00"/>
                </a:solidFill>
                <a:latin typeface="Tahoma"/>
                <a:cs typeface="Tahoma"/>
              </a:rPr>
              <a:t>direct</a:t>
            </a:r>
            <a:r>
              <a:rPr b="1" spc="185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b="1" spc="-10" dirty="0">
                <a:solidFill>
                  <a:srgbClr val="FD4B00"/>
                </a:solidFill>
                <a:latin typeface="Tahoma"/>
                <a:cs typeface="Tahoma"/>
              </a:rPr>
              <a:t>effect</a:t>
            </a:r>
            <a:r>
              <a:rPr b="1" spc="190" dirty="0">
                <a:solidFill>
                  <a:srgbClr val="FD4B00"/>
                </a:solidFill>
                <a:latin typeface="Tahoma"/>
                <a:cs typeface="Tahoma"/>
              </a:rPr>
              <a:t> </a:t>
            </a:r>
            <a:r>
              <a:rPr dirty="0"/>
              <a:t>of</a:t>
            </a:r>
            <a:r>
              <a:rPr spc="165" dirty="0"/>
              <a:t> </a:t>
            </a:r>
            <a:r>
              <a:rPr dirty="0"/>
              <a:t>GSU’s</a:t>
            </a:r>
            <a:r>
              <a:rPr spc="165" dirty="0"/>
              <a:t> </a:t>
            </a:r>
            <a:r>
              <a:rPr dirty="0"/>
              <a:t>operation</a:t>
            </a:r>
            <a:r>
              <a:rPr spc="165" dirty="0"/>
              <a:t> </a:t>
            </a:r>
            <a:r>
              <a:rPr dirty="0"/>
              <a:t>that</a:t>
            </a:r>
            <a:r>
              <a:rPr spc="165" dirty="0"/>
              <a:t> </a:t>
            </a:r>
            <a:r>
              <a:rPr dirty="0"/>
              <a:t>was</a:t>
            </a:r>
            <a:r>
              <a:rPr spc="155" dirty="0"/>
              <a:t> </a:t>
            </a:r>
            <a:r>
              <a:rPr dirty="0"/>
              <a:t>funded</a:t>
            </a:r>
            <a:r>
              <a:rPr spc="160" dirty="0"/>
              <a:t> </a:t>
            </a:r>
            <a:r>
              <a:rPr spc="-25" dirty="0"/>
              <a:t>by </a:t>
            </a:r>
            <a:r>
              <a:rPr dirty="0"/>
              <a:t>external</a:t>
            </a:r>
            <a:r>
              <a:rPr spc="204" dirty="0"/>
              <a:t> </a:t>
            </a:r>
            <a:r>
              <a:rPr dirty="0"/>
              <a:t>dollars</a:t>
            </a:r>
            <a:r>
              <a:rPr spc="180" dirty="0"/>
              <a:t> </a:t>
            </a:r>
            <a:r>
              <a:rPr dirty="0"/>
              <a:t>was</a:t>
            </a:r>
            <a:r>
              <a:rPr spc="185" dirty="0"/>
              <a:t> </a:t>
            </a:r>
            <a:r>
              <a:rPr dirty="0"/>
              <a:t>$68</a:t>
            </a:r>
            <a:r>
              <a:rPr spc="180" dirty="0"/>
              <a:t> </a:t>
            </a:r>
            <a:r>
              <a:rPr dirty="0"/>
              <a:t>million,</a:t>
            </a:r>
            <a:r>
              <a:rPr spc="200" dirty="0"/>
              <a:t> </a:t>
            </a:r>
            <a:r>
              <a:rPr dirty="0"/>
              <a:t>which</a:t>
            </a:r>
            <a:r>
              <a:rPr spc="185" dirty="0"/>
              <a:t> </a:t>
            </a:r>
            <a:r>
              <a:rPr dirty="0"/>
              <a:t>includes</a:t>
            </a:r>
            <a:r>
              <a:rPr spc="210" dirty="0"/>
              <a:t> </a:t>
            </a:r>
            <a:r>
              <a:rPr spc="-10" dirty="0"/>
              <a:t>operating </a:t>
            </a:r>
            <a:r>
              <a:rPr dirty="0"/>
              <a:t>expenditures</a:t>
            </a:r>
            <a:r>
              <a:rPr spc="150" dirty="0"/>
              <a:t> </a:t>
            </a:r>
            <a:r>
              <a:rPr dirty="0"/>
              <a:t>and</a:t>
            </a:r>
            <a:r>
              <a:rPr spc="140" dirty="0"/>
              <a:t> </a:t>
            </a:r>
            <a:r>
              <a:rPr dirty="0"/>
              <a:t>capital</a:t>
            </a:r>
            <a:r>
              <a:rPr spc="140" dirty="0"/>
              <a:t> </a:t>
            </a:r>
            <a:r>
              <a:rPr dirty="0"/>
              <a:t>expenses</a:t>
            </a:r>
            <a:r>
              <a:rPr spc="145" dirty="0"/>
              <a:t> </a:t>
            </a:r>
            <a:r>
              <a:rPr dirty="0"/>
              <a:t>of</a:t>
            </a:r>
            <a:r>
              <a:rPr spc="145" dirty="0"/>
              <a:t> </a:t>
            </a:r>
            <a:r>
              <a:rPr dirty="0"/>
              <a:t>$60</a:t>
            </a:r>
            <a:r>
              <a:rPr spc="130" dirty="0"/>
              <a:t> </a:t>
            </a:r>
            <a:r>
              <a:rPr dirty="0"/>
              <a:t>million</a:t>
            </a:r>
            <a:r>
              <a:rPr spc="145" dirty="0"/>
              <a:t> </a:t>
            </a:r>
            <a:r>
              <a:rPr dirty="0"/>
              <a:t>and</a:t>
            </a:r>
            <a:r>
              <a:rPr spc="140" dirty="0"/>
              <a:t> </a:t>
            </a:r>
            <a:r>
              <a:rPr spc="-20" dirty="0"/>
              <a:t>$0.9 </a:t>
            </a:r>
            <a:r>
              <a:rPr dirty="0"/>
              <a:t>million,</a:t>
            </a:r>
            <a:r>
              <a:rPr spc="355" dirty="0"/>
              <a:t> </a:t>
            </a:r>
            <a:r>
              <a:rPr dirty="0"/>
              <a:t>respectively,</a:t>
            </a:r>
            <a:r>
              <a:rPr spc="365" dirty="0"/>
              <a:t> </a:t>
            </a:r>
            <a:r>
              <a:rPr dirty="0"/>
              <a:t>as</a:t>
            </a:r>
            <a:r>
              <a:rPr spc="350" dirty="0"/>
              <a:t> </a:t>
            </a:r>
            <a:r>
              <a:rPr dirty="0"/>
              <a:t>well</a:t>
            </a:r>
            <a:r>
              <a:rPr spc="365" dirty="0"/>
              <a:t> </a:t>
            </a:r>
            <a:r>
              <a:rPr dirty="0"/>
              <a:t>as</a:t>
            </a:r>
            <a:r>
              <a:rPr spc="360" dirty="0"/>
              <a:t> </a:t>
            </a:r>
            <a:r>
              <a:rPr dirty="0"/>
              <a:t>out-of-area</a:t>
            </a:r>
            <a:r>
              <a:rPr spc="365" dirty="0"/>
              <a:t> </a:t>
            </a:r>
            <a:r>
              <a:rPr dirty="0"/>
              <a:t>student</a:t>
            </a:r>
            <a:r>
              <a:rPr spc="355" dirty="0"/>
              <a:t> </a:t>
            </a:r>
            <a:r>
              <a:rPr spc="-20" dirty="0"/>
              <a:t>off- </a:t>
            </a:r>
            <a:r>
              <a:rPr spc="-10" dirty="0"/>
              <a:t>campus</a:t>
            </a:r>
            <a:r>
              <a:rPr spc="-135" dirty="0"/>
              <a:t> </a:t>
            </a:r>
            <a:r>
              <a:rPr spc="-10" dirty="0"/>
              <a:t>spending</a:t>
            </a:r>
            <a:r>
              <a:rPr spc="-125" dirty="0"/>
              <a:t> </a:t>
            </a:r>
            <a:r>
              <a:rPr dirty="0"/>
              <a:t>of</a:t>
            </a:r>
            <a:r>
              <a:rPr spc="-105" dirty="0"/>
              <a:t> </a:t>
            </a:r>
            <a:r>
              <a:rPr spc="-10" dirty="0"/>
              <a:t>$6.6</a:t>
            </a:r>
            <a:r>
              <a:rPr spc="-110" dirty="0"/>
              <a:t> </a:t>
            </a:r>
            <a:r>
              <a:rPr spc="-10" dirty="0"/>
              <a:t>million.</a:t>
            </a:r>
          </a:p>
          <a:p>
            <a:pPr marL="186055" marR="5080" indent="-173990" algn="just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86055" algn="l"/>
              </a:tabLst>
            </a:pPr>
            <a:r>
              <a:rPr spc="-10" dirty="0"/>
              <a:t>Taken</a:t>
            </a:r>
            <a:r>
              <a:rPr spc="-30" dirty="0"/>
              <a:t> </a:t>
            </a:r>
            <a:r>
              <a:rPr spc="-10" dirty="0"/>
              <a:t>together,</a:t>
            </a:r>
            <a:r>
              <a:rPr spc="-15" dirty="0"/>
              <a:t> </a:t>
            </a:r>
            <a:r>
              <a:rPr dirty="0"/>
              <a:t>this</a:t>
            </a:r>
            <a:r>
              <a:rPr spc="-35" dirty="0"/>
              <a:t> </a:t>
            </a:r>
            <a:r>
              <a:rPr dirty="0"/>
              <a:t>externally-funded</a:t>
            </a:r>
            <a:r>
              <a:rPr spc="-35" dirty="0"/>
              <a:t> </a:t>
            </a:r>
            <a:r>
              <a:rPr spc="-10" dirty="0"/>
              <a:t>operating,</a:t>
            </a:r>
            <a:r>
              <a:rPr spc="-40" dirty="0"/>
              <a:t> </a:t>
            </a:r>
            <a:r>
              <a:rPr spc="-10" dirty="0"/>
              <a:t>capital, </a:t>
            </a:r>
            <a:r>
              <a:rPr spc="-25" dirty="0"/>
              <a:t>and </a:t>
            </a:r>
            <a:r>
              <a:rPr dirty="0"/>
              <a:t>student</a:t>
            </a:r>
            <a:r>
              <a:rPr spc="120" dirty="0"/>
              <a:t> </a:t>
            </a:r>
            <a:r>
              <a:rPr dirty="0"/>
              <a:t>spending</a:t>
            </a:r>
            <a:r>
              <a:rPr spc="125" dirty="0"/>
              <a:t> </a:t>
            </a:r>
            <a:r>
              <a:rPr dirty="0"/>
              <a:t>triggered</a:t>
            </a:r>
            <a:r>
              <a:rPr spc="114" dirty="0"/>
              <a:t> </a:t>
            </a:r>
            <a:r>
              <a:rPr dirty="0"/>
              <a:t>additional</a:t>
            </a:r>
            <a:r>
              <a:rPr spc="130" dirty="0"/>
              <a:t> </a:t>
            </a:r>
            <a:r>
              <a:rPr b="1" spc="-30" dirty="0">
                <a:latin typeface="Tahoma"/>
                <a:cs typeface="Tahoma"/>
              </a:rPr>
              <a:t>indirect</a:t>
            </a:r>
            <a:r>
              <a:rPr b="1" spc="155" dirty="0">
                <a:latin typeface="Tahoma"/>
                <a:cs typeface="Tahoma"/>
              </a:rPr>
              <a:t> </a:t>
            </a:r>
            <a:r>
              <a:rPr b="1" spc="-90" dirty="0">
                <a:latin typeface="Tahoma"/>
                <a:cs typeface="Tahoma"/>
              </a:rPr>
              <a:t>business-</a:t>
            </a:r>
            <a:r>
              <a:rPr b="1" spc="-25" dirty="0">
                <a:latin typeface="Tahoma"/>
                <a:cs typeface="Tahoma"/>
              </a:rPr>
              <a:t>to- </a:t>
            </a:r>
            <a:r>
              <a:rPr b="1" spc="-50" dirty="0">
                <a:latin typeface="Tahoma"/>
                <a:cs typeface="Tahoma"/>
              </a:rPr>
              <a:t>business</a:t>
            </a:r>
            <a:r>
              <a:rPr b="1" spc="40" dirty="0">
                <a:latin typeface="Tahoma"/>
                <a:cs typeface="Tahoma"/>
              </a:rPr>
              <a:t> </a:t>
            </a:r>
            <a:r>
              <a:rPr b="1" spc="-55" dirty="0">
                <a:latin typeface="Tahoma"/>
                <a:cs typeface="Tahoma"/>
              </a:rPr>
              <a:t>spending</a:t>
            </a:r>
            <a:r>
              <a:rPr b="1" spc="45" dirty="0">
                <a:latin typeface="Tahoma"/>
                <a:cs typeface="Tahoma"/>
              </a:rPr>
              <a:t> </a:t>
            </a:r>
            <a:r>
              <a:rPr b="1" dirty="0">
                <a:latin typeface="Tahoma"/>
                <a:cs typeface="Tahoma"/>
              </a:rPr>
              <a:t>of</a:t>
            </a:r>
            <a:r>
              <a:rPr b="1" spc="50" dirty="0">
                <a:latin typeface="Tahoma"/>
                <a:cs typeface="Tahoma"/>
              </a:rPr>
              <a:t> </a:t>
            </a:r>
            <a:r>
              <a:rPr b="1" dirty="0">
                <a:latin typeface="Tahoma"/>
                <a:cs typeface="Tahoma"/>
              </a:rPr>
              <a:t>$16</a:t>
            </a:r>
            <a:r>
              <a:rPr b="1" spc="50" dirty="0">
                <a:latin typeface="Tahoma"/>
                <a:cs typeface="Tahoma"/>
              </a:rPr>
              <a:t> </a:t>
            </a:r>
            <a:r>
              <a:rPr b="1" spc="-25" dirty="0">
                <a:latin typeface="Tahoma"/>
                <a:cs typeface="Tahoma"/>
              </a:rPr>
              <a:t>million</a:t>
            </a:r>
            <a:r>
              <a:rPr b="1" spc="45" dirty="0">
                <a:latin typeface="Tahoma"/>
                <a:cs typeface="Tahoma"/>
              </a:rPr>
              <a:t> </a:t>
            </a:r>
            <a:r>
              <a:rPr dirty="0"/>
              <a:t>and</a:t>
            </a:r>
            <a:r>
              <a:rPr spc="25" dirty="0"/>
              <a:t> </a:t>
            </a:r>
            <a:r>
              <a:rPr b="1" spc="-35" dirty="0">
                <a:latin typeface="Tahoma"/>
                <a:cs typeface="Tahoma"/>
              </a:rPr>
              <a:t>induced</a:t>
            </a:r>
            <a:r>
              <a:rPr b="1" spc="45" dirty="0">
                <a:latin typeface="Tahoma"/>
                <a:cs typeface="Tahoma"/>
              </a:rPr>
              <a:t> </a:t>
            </a:r>
            <a:r>
              <a:rPr b="1" spc="-55" dirty="0">
                <a:latin typeface="Tahoma"/>
                <a:cs typeface="Tahoma"/>
              </a:rPr>
              <a:t>household </a:t>
            </a:r>
            <a:r>
              <a:rPr b="1" spc="-100" dirty="0">
                <a:latin typeface="Tahoma"/>
                <a:cs typeface="Tahoma"/>
              </a:rPr>
              <a:t>spending</a:t>
            </a:r>
            <a:r>
              <a:rPr b="1" spc="15" dirty="0">
                <a:latin typeface="Tahoma"/>
                <a:cs typeface="Tahoma"/>
              </a:rPr>
              <a:t> </a:t>
            </a:r>
            <a:r>
              <a:rPr b="1" spc="-90" dirty="0">
                <a:latin typeface="Tahoma"/>
                <a:cs typeface="Tahoma"/>
              </a:rPr>
              <a:t>of</a:t>
            </a:r>
            <a:r>
              <a:rPr b="1" spc="10" dirty="0">
                <a:latin typeface="Tahoma"/>
                <a:cs typeface="Tahoma"/>
              </a:rPr>
              <a:t> </a:t>
            </a:r>
            <a:r>
              <a:rPr b="1" spc="-100" dirty="0">
                <a:latin typeface="Tahoma"/>
                <a:cs typeface="Tahoma"/>
              </a:rPr>
              <a:t>$36</a:t>
            </a:r>
            <a:r>
              <a:rPr b="1" spc="20" dirty="0">
                <a:latin typeface="Tahoma"/>
                <a:cs typeface="Tahoma"/>
              </a:rPr>
              <a:t> </a:t>
            </a:r>
            <a:r>
              <a:rPr b="1" spc="-75" dirty="0">
                <a:latin typeface="Tahoma"/>
                <a:cs typeface="Tahoma"/>
              </a:rPr>
              <a:t>million</a:t>
            </a:r>
            <a:r>
              <a:rPr b="1" spc="-5" dirty="0">
                <a:latin typeface="Tahoma"/>
                <a:cs typeface="Tahoma"/>
              </a:rPr>
              <a:t> </a:t>
            </a:r>
            <a:r>
              <a:rPr dirty="0"/>
              <a:t>in</a:t>
            </a:r>
            <a:r>
              <a:rPr spc="-75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spc="-20" dirty="0"/>
              <a:t>area </a:t>
            </a:r>
            <a:r>
              <a:rPr dirty="0"/>
              <a:t>of</a:t>
            </a:r>
            <a:r>
              <a:rPr spc="-20" dirty="0"/>
              <a:t> analysis.</a:t>
            </a:r>
            <a:r>
              <a:rPr spc="-15" dirty="0"/>
              <a:t> </a:t>
            </a:r>
            <a:r>
              <a:rPr spc="-10" dirty="0"/>
              <a:t>Therefore,</a:t>
            </a:r>
            <a:r>
              <a:rPr spc="-30" dirty="0"/>
              <a:t> </a:t>
            </a:r>
            <a:r>
              <a:rPr spc="-25" dirty="0"/>
              <a:t>the </a:t>
            </a:r>
            <a:r>
              <a:rPr dirty="0"/>
              <a:t>direct</a:t>
            </a:r>
            <a:r>
              <a:rPr spc="35" dirty="0"/>
              <a:t> </a:t>
            </a:r>
            <a:r>
              <a:rPr dirty="0"/>
              <a:t>output</a:t>
            </a:r>
            <a:r>
              <a:rPr spc="40" dirty="0"/>
              <a:t> </a:t>
            </a:r>
            <a:r>
              <a:rPr dirty="0"/>
              <a:t>effect</a:t>
            </a:r>
            <a:r>
              <a:rPr spc="40" dirty="0"/>
              <a:t> </a:t>
            </a:r>
            <a:r>
              <a:rPr dirty="0"/>
              <a:t>of</a:t>
            </a:r>
            <a:r>
              <a:rPr spc="45" dirty="0"/>
              <a:t> </a:t>
            </a:r>
            <a:r>
              <a:rPr dirty="0"/>
              <a:t>GSU’s</a:t>
            </a:r>
            <a:r>
              <a:rPr spc="45" dirty="0"/>
              <a:t> </a:t>
            </a:r>
            <a:r>
              <a:rPr dirty="0"/>
              <a:t>operating,</a:t>
            </a:r>
            <a:r>
              <a:rPr spc="35" dirty="0"/>
              <a:t> </a:t>
            </a:r>
            <a:r>
              <a:rPr dirty="0"/>
              <a:t>capital,</a:t>
            </a:r>
            <a:r>
              <a:rPr spc="55" dirty="0"/>
              <a:t> </a:t>
            </a:r>
            <a:r>
              <a:rPr dirty="0"/>
              <a:t>and</a:t>
            </a:r>
            <a:r>
              <a:rPr spc="35" dirty="0"/>
              <a:t> </a:t>
            </a:r>
            <a:r>
              <a:rPr spc="-10" dirty="0"/>
              <a:t>student </a:t>
            </a:r>
            <a:r>
              <a:rPr dirty="0"/>
              <a:t>spending</a:t>
            </a:r>
            <a:r>
              <a:rPr spc="65" dirty="0"/>
              <a:t> </a:t>
            </a:r>
            <a:r>
              <a:rPr dirty="0"/>
              <a:t>generated</a:t>
            </a:r>
            <a:r>
              <a:rPr spc="50" dirty="0"/>
              <a:t> </a:t>
            </a:r>
            <a:r>
              <a:rPr dirty="0"/>
              <a:t>an</a:t>
            </a:r>
            <a:r>
              <a:rPr spc="50" dirty="0"/>
              <a:t> </a:t>
            </a:r>
            <a:r>
              <a:rPr dirty="0"/>
              <a:t>estimated</a:t>
            </a:r>
            <a:r>
              <a:rPr spc="60" dirty="0"/>
              <a:t> </a:t>
            </a:r>
            <a:r>
              <a:rPr dirty="0"/>
              <a:t>$52,358,667</a:t>
            </a:r>
            <a:r>
              <a:rPr spc="60" dirty="0"/>
              <a:t> </a:t>
            </a:r>
            <a:r>
              <a:rPr dirty="0"/>
              <a:t>in</a:t>
            </a:r>
            <a:r>
              <a:rPr spc="55" dirty="0"/>
              <a:t> </a:t>
            </a:r>
            <a:r>
              <a:rPr spc="-10" dirty="0"/>
              <a:t>additional </a:t>
            </a:r>
            <a:r>
              <a:rPr dirty="0"/>
              <a:t>economic</a:t>
            </a:r>
            <a:r>
              <a:rPr spc="25" dirty="0"/>
              <a:t> </a:t>
            </a:r>
            <a:r>
              <a:rPr dirty="0"/>
              <a:t>activity</a:t>
            </a:r>
            <a:r>
              <a:rPr spc="20" dirty="0"/>
              <a:t> </a:t>
            </a:r>
            <a:r>
              <a:rPr spc="-10" dirty="0"/>
              <a:t>among</a:t>
            </a:r>
            <a:r>
              <a:rPr spc="15" dirty="0"/>
              <a:t> </a:t>
            </a:r>
            <a:r>
              <a:rPr dirty="0"/>
              <a:t>businesses</a:t>
            </a:r>
            <a:r>
              <a:rPr spc="25" dirty="0"/>
              <a:t> </a:t>
            </a:r>
            <a:r>
              <a:rPr dirty="0"/>
              <a:t>and</a:t>
            </a:r>
            <a:r>
              <a:rPr spc="20" dirty="0"/>
              <a:t> </a:t>
            </a:r>
            <a:r>
              <a:rPr dirty="0"/>
              <a:t>households</a:t>
            </a:r>
            <a:r>
              <a:rPr spc="35" dirty="0"/>
              <a:t> </a:t>
            </a:r>
            <a:r>
              <a:rPr dirty="0"/>
              <a:t>in</a:t>
            </a:r>
            <a:r>
              <a:rPr spc="20" dirty="0"/>
              <a:t> </a:t>
            </a:r>
            <a:r>
              <a:rPr spc="-10" dirty="0"/>
              <a:t>Will, </a:t>
            </a:r>
            <a:r>
              <a:rPr dirty="0"/>
              <a:t>Cook,</a:t>
            </a:r>
            <a:r>
              <a:rPr spc="-90" dirty="0"/>
              <a:t> </a:t>
            </a:r>
            <a:r>
              <a:rPr spc="-10" dirty="0"/>
              <a:t>and</a:t>
            </a:r>
            <a:r>
              <a:rPr spc="-80" dirty="0"/>
              <a:t> </a:t>
            </a:r>
            <a:r>
              <a:rPr dirty="0"/>
              <a:t>Kankakee</a:t>
            </a:r>
            <a:r>
              <a:rPr spc="-120" dirty="0"/>
              <a:t> </a:t>
            </a:r>
            <a:r>
              <a:rPr spc="-10" dirty="0"/>
              <a:t>counties.</a:t>
            </a:r>
          </a:p>
        </p:txBody>
      </p:sp>
      <p:grpSp>
        <p:nvGrpSpPr>
          <p:cNvPr id="10" name="object 10"/>
          <p:cNvGrpSpPr/>
          <p:nvPr/>
        </p:nvGrpSpPr>
        <p:grpSpPr>
          <a:xfrm>
            <a:off x="6805930" y="2392426"/>
            <a:ext cx="468630" cy="334645"/>
            <a:chOff x="6805930" y="2392426"/>
            <a:chExt cx="468630" cy="334645"/>
          </a:xfrm>
        </p:grpSpPr>
        <p:sp>
          <p:nvSpPr>
            <p:cNvPr id="11" name="object 11"/>
            <p:cNvSpPr/>
            <p:nvPr/>
          </p:nvSpPr>
          <p:spPr>
            <a:xfrm>
              <a:off x="6812280" y="2398776"/>
              <a:ext cx="455930" cy="321945"/>
            </a:xfrm>
            <a:custGeom>
              <a:avLst/>
              <a:gdLst/>
              <a:ahLst/>
              <a:cxnLst/>
              <a:rect l="l" t="t" r="r" b="b"/>
              <a:pathLst>
                <a:path w="455929" h="321944">
                  <a:moveTo>
                    <a:pt x="455675" y="0"/>
                  </a:moveTo>
                  <a:lnTo>
                    <a:pt x="0" y="0"/>
                  </a:lnTo>
                  <a:lnTo>
                    <a:pt x="0" y="321563"/>
                  </a:lnTo>
                  <a:lnTo>
                    <a:pt x="455675" y="321563"/>
                  </a:lnTo>
                  <a:lnTo>
                    <a:pt x="455675" y="0"/>
                  </a:lnTo>
                  <a:close/>
                </a:path>
              </a:pathLst>
            </a:custGeom>
            <a:solidFill>
              <a:srgbClr val="1F28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812280" y="2398776"/>
              <a:ext cx="455930" cy="321945"/>
            </a:xfrm>
            <a:custGeom>
              <a:avLst/>
              <a:gdLst/>
              <a:ahLst/>
              <a:cxnLst/>
              <a:rect l="l" t="t" r="r" b="b"/>
              <a:pathLst>
                <a:path w="455929" h="321944">
                  <a:moveTo>
                    <a:pt x="0" y="321563"/>
                  </a:moveTo>
                  <a:lnTo>
                    <a:pt x="455675" y="321563"/>
                  </a:lnTo>
                  <a:lnTo>
                    <a:pt x="455675" y="0"/>
                  </a:lnTo>
                  <a:lnTo>
                    <a:pt x="0" y="0"/>
                  </a:lnTo>
                  <a:lnTo>
                    <a:pt x="0" y="321563"/>
                  </a:lnTo>
                  <a:close/>
                </a:path>
              </a:pathLst>
            </a:custGeom>
            <a:ln w="12700">
              <a:solidFill>
                <a:srgbClr val="1F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4864608" y="2961132"/>
            <a:ext cx="3584575" cy="38100"/>
          </a:xfrm>
          <a:custGeom>
            <a:avLst/>
            <a:gdLst/>
            <a:ahLst/>
            <a:cxnLst/>
            <a:rect l="l" t="t" r="r" b="b"/>
            <a:pathLst>
              <a:path w="3584575" h="38100">
                <a:moveTo>
                  <a:pt x="0" y="0"/>
                </a:moveTo>
                <a:lnTo>
                  <a:pt x="3584447" y="0"/>
                </a:lnTo>
              </a:path>
              <a:path w="3584575" h="38100">
                <a:moveTo>
                  <a:pt x="0" y="0"/>
                </a:moveTo>
                <a:lnTo>
                  <a:pt x="0" y="38100"/>
                </a:lnTo>
              </a:path>
              <a:path w="3584575" h="38100">
                <a:moveTo>
                  <a:pt x="861059" y="0"/>
                </a:moveTo>
                <a:lnTo>
                  <a:pt x="861059" y="38100"/>
                </a:lnTo>
              </a:path>
              <a:path w="3584575" h="38100">
                <a:moveTo>
                  <a:pt x="1720595" y="0"/>
                </a:moveTo>
                <a:lnTo>
                  <a:pt x="1720595" y="38100"/>
                </a:lnTo>
              </a:path>
              <a:path w="3584575" h="38100">
                <a:moveTo>
                  <a:pt x="2580132" y="0"/>
                </a:moveTo>
                <a:lnTo>
                  <a:pt x="2580132" y="38100"/>
                </a:lnTo>
              </a:path>
              <a:path w="3584575" h="38100">
                <a:moveTo>
                  <a:pt x="3441191" y="0"/>
                </a:moveTo>
                <a:lnTo>
                  <a:pt x="3441191" y="38100"/>
                </a:lnTo>
              </a:path>
            </a:pathLst>
          </a:custGeom>
          <a:ln w="12700">
            <a:solidFill>
              <a:srgbClr val="6B6D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864608" y="2398776"/>
            <a:ext cx="1948180" cy="321945"/>
          </a:xfrm>
          <a:prstGeom prst="rect">
            <a:avLst/>
          </a:prstGeom>
          <a:solidFill>
            <a:srgbClr val="FD4B00"/>
          </a:solidFill>
          <a:ln w="12700">
            <a:solidFill>
              <a:srgbClr val="1F1F20"/>
            </a:solidFill>
          </a:ln>
        </p:spPr>
        <p:txBody>
          <a:bodyPr vert="horz" wrap="square" lIns="0" tIns="90805" rIns="0" bIns="0" rtlCol="0">
            <a:spAutoFit/>
          </a:bodyPr>
          <a:lstStyle/>
          <a:p>
            <a:pPr marL="647700">
              <a:lnSpc>
                <a:spcPct val="100000"/>
              </a:lnSpc>
              <a:spcBef>
                <a:spcPts val="715"/>
              </a:spcBef>
            </a:pPr>
            <a:r>
              <a:rPr sz="900" b="1" spc="-10" dirty="0">
                <a:solidFill>
                  <a:srgbClr val="FFFFFF"/>
                </a:solidFill>
                <a:latin typeface="Tahoma"/>
                <a:cs typeface="Tahoma"/>
              </a:rPr>
              <a:t>$67,930,286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040880" y="2301239"/>
            <a:ext cx="1905" cy="97790"/>
          </a:xfrm>
          <a:custGeom>
            <a:avLst/>
            <a:gdLst/>
            <a:ahLst/>
            <a:cxnLst/>
            <a:rect l="l" t="t" r="r" b="b"/>
            <a:pathLst>
              <a:path w="1904" h="97789">
                <a:moveTo>
                  <a:pt x="1524" y="97536"/>
                </a:moveTo>
                <a:lnTo>
                  <a:pt x="0" y="0"/>
                </a:lnTo>
              </a:path>
            </a:pathLst>
          </a:custGeom>
          <a:ln w="9525">
            <a:solidFill>
              <a:srgbClr val="AEB0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701408" y="2130933"/>
            <a:ext cx="6781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5" dirty="0">
                <a:latin typeface="Tahoma"/>
                <a:cs typeface="Tahoma"/>
              </a:rPr>
              <a:t>$15,881,057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267956" y="2398776"/>
            <a:ext cx="1045844" cy="321945"/>
          </a:xfrm>
          <a:prstGeom prst="rect">
            <a:avLst/>
          </a:prstGeom>
          <a:solidFill>
            <a:srgbClr val="00584E"/>
          </a:solidFill>
          <a:ln w="12700">
            <a:solidFill>
              <a:srgbClr val="1F1F20"/>
            </a:solidFill>
          </a:ln>
        </p:spPr>
        <p:txBody>
          <a:bodyPr vert="horz" wrap="square" lIns="0" tIns="90805" rIns="0" bIns="0" rtlCol="0">
            <a:spAutoFit/>
          </a:bodyPr>
          <a:lstStyle/>
          <a:p>
            <a:pPr marL="196850">
              <a:lnSpc>
                <a:spcPct val="100000"/>
              </a:lnSpc>
              <a:spcBef>
                <a:spcPts val="715"/>
              </a:spcBef>
            </a:pPr>
            <a:r>
              <a:rPr sz="900" b="1" spc="-10" dirty="0">
                <a:solidFill>
                  <a:srgbClr val="FFFFFF"/>
                </a:solidFill>
                <a:latin typeface="Tahoma"/>
                <a:cs typeface="Tahoma"/>
              </a:rPr>
              <a:t>$36,477,610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75961" y="3023108"/>
            <a:ext cx="1600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6B6D70"/>
                </a:solidFill>
                <a:latin typeface="Tahoma"/>
                <a:cs typeface="Tahoma"/>
              </a:rPr>
              <a:t>$0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79846" y="3023108"/>
            <a:ext cx="6705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$30,000,000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40017" y="3023108"/>
            <a:ext cx="6705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$60,000,000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00061" y="3023108"/>
            <a:ext cx="6705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$90,000,000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27085" y="3023108"/>
            <a:ext cx="73596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$120,000,000</a:t>
            </a:r>
            <a:endParaRPr sz="900">
              <a:latin typeface="Tahoma"/>
              <a:cs typeface="Tahoma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5489194" y="1874266"/>
            <a:ext cx="73660" cy="75565"/>
            <a:chOff x="5489194" y="1874266"/>
            <a:chExt cx="73660" cy="75565"/>
          </a:xfrm>
        </p:grpSpPr>
        <p:sp>
          <p:nvSpPr>
            <p:cNvPr id="24" name="object 24"/>
            <p:cNvSpPr/>
            <p:nvPr/>
          </p:nvSpPr>
          <p:spPr>
            <a:xfrm>
              <a:off x="5495544" y="1880616"/>
              <a:ext cx="60960" cy="62865"/>
            </a:xfrm>
            <a:custGeom>
              <a:avLst/>
              <a:gdLst/>
              <a:ahLst/>
              <a:cxnLst/>
              <a:rect l="l" t="t" r="r" b="b"/>
              <a:pathLst>
                <a:path w="60960" h="62864">
                  <a:moveTo>
                    <a:pt x="60960" y="0"/>
                  </a:moveTo>
                  <a:lnTo>
                    <a:pt x="0" y="0"/>
                  </a:lnTo>
                  <a:lnTo>
                    <a:pt x="0" y="62484"/>
                  </a:lnTo>
                  <a:lnTo>
                    <a:pt x="60960" y="62484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FD4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495544" y="1880616"/>
              <a:ext cx="60960" cy="62865"/>
            </a:xfrm>
            <a:custGeom>
              <a:avLst/>
              <a:gdLst/>
              <a:ahLst/>
              <a:cxnLst/>
              <a:rect l="l" t="t" r="r" b="b"/>
              <a:pathLst>
                <a:path w="60960" h="62864">
                  <a:moveTo>
                    <a:pt x="0" y="62484"/>
                  </a:moveTo>
                  <a:lnTo>
                    <a:pt x="60960" y="62484"/>
                  </a:lnTo>
                  <a:lnTo>
                    <a:pt x="60960" y="0"/>
                  </a:lnTo>
                  <a:lnTo>
                    <a:pt x="0" y="0"/>
                  </a:lnTo>
                  <a:lnTo>
                    <a:pt x="0" y="62484"/>
                  </a:lnTo>
                  <a:close/>
                </a:path>
              </a:pathLst>
            </a:custGeom>
            <a:ln w="12700">
              <a:solidFill>
                <a:srgbClr val="1F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5570982" y="1823465"/>
            <a:ext cx="6642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Direct</a:t>
            </a:r>
            <a:r>
              <a:rPr sz="900" spc="3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Effect</a:t>
            </a:r>
            <a:endParaRPr sz="900">
              <a:latin typeface="Tahoma"/>
              <a:cs typeface="Tahoma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6373114" y="1874266"/>
            <a:ext cx="75565" cy="75565"/>
            <a:chOff x="6373114" y="1874266"/>
            <a:chExt cx="75565" cy="75565"/>
          </a:xfrm>
        </p:grpSpPr>
        <p:sp>
          <p:nvSpPr>
            <p:cNvPr id="28" name="object 28"/>
            <p:cNvSpPr/>
            <p:nvPr/>
          </p:nvSpPr>
          <p:spPr>
            <a:xfrm>
              <a:off x="6379464" y="1880616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4">
                  <a:moveTo>
                    <a:pt x="62484" y="0"/>
                  </a:moveTo>
                  <a:lnTo>
                    <a:pt x="0" y="0"/>
                  </a:lnTo>
                  <a:lnTo>
                    <a:pt x="0" y="62484"/>
                  </a:lnTo>
                  <a:lnTo>
                    <a:pt x="62484" y="62484"/>
                  </a:lnTo>
                  <a:lnTo>
                    <a:pt x="62484" y="0"/>
                  </a:lnTo>
                  <a:close/>
                </a:path>
              </a:pathLst>
            </a:custGeom>
            <a:solidFill>
              <a:srgbClr val="1F28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379464" y="1880616"/>
              <a:ext cx="62865" cy="62865"/>
            </a:xfrm>
            <a:custGeom>
              <a:avLst/>
              <a:gdLst/>
              <a:ahLst/>
              <a:cxnLst/>
              <a:rect l="l" t="t" r="r" b="b"/>
              <a:pathLst>
                <a:path w="62864" h="62864">
                  <a:moveTo>
                    <a:pt x="0" y="62484"/>
                  </a:moveTo>
                  <a:lnTo>
                    <a:pt x="62484" y="62484"/>
                  </a:lnTo>
                  <a:lnTo>
                    <a:pt x="62484" y="0"/>
                  </a:lnTo>
                  <a:lnTo>
                    <a:pt x="0" y="0"/>
                  </a:lnTo>
                  <a:lnTo>
                    <a:pt x="0" y="62484"/>
                  </a:lnTo>
                  <a:close/>
                </a:path>
              </a:pathLst>
            </a:custGeom>
            <a:ln w="12700">
              <a:solidFill>
                <a:srgbClr val="1F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6455790" y="1823465"/>
            <a:ext cx="7397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Indirect</a:t>
            </a:r>
            <a:r>
              <a:rPr sz="900" spc="-9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Effect</a:t>
            </a:r>
            <a:endParaRPr sz="900">
              <a:latin typeface="Tahoma"/>
              <a:cs typeface="Tahoma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7334757" y="1874266"/>
            <a:ext cx="73660" cy="75565"/>
            <a:chOff x="7334757" y="1874266"/>
            <a:chExt cx="73660" cy="75565"/>
          </a:xfrm>
        </p:grpSpPr>
        <p:sp>
          <p:nvSpPr>
            <p:cNvPr id="32" name="object 32"/>
            <p:cNvSpPr/>
            <p:nvPr/>
          </p:nvSpPr>
          <p:spPr>
            <a:xfrm>
              <a:off x="7341107" y="1880616"/>
              <a:ext cx="60960" cy="62865"/>
            </a:xfrm>
            <a:custGeom>
              <a:avLst/>
              <a:gdLst/>
              <a:ahLst/>
              <a:cxnLst/>
              <a:rect l="l" t="t" r="r" b="b"/>
              <a:pathLst>
                <a:path w="60959" h="62864">
                  <a:moveTo>
                    <a:pt x="60959" y="0"/>
                  </a:moveTo>
                  <a:lnTo>
                    <a:pt x="0" y="0"/>
                  </a:lnTo>
                  <a:lnTo>
                    <a:pt x="0" y="62484"/>
                  </a:lnTo>
                  <a:lnTo>
                    <a:pt x="60959" y="62484"/>
                  </a:lnTo>
                  <a:lnTo>
                    <a:pt x="60959" y="0"/>
                  </a:lnTo>
                  <a:close/>
                </a:path>
              </a:pathLst>
            </a:custGeom>
            <a:solidFill>
              <a:srgbClr val="0058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341107" y="1880616"/>
              <a:ext cx="60960" cy="62865"/>
            </a:xfrm>
            <a:custGeom>
              <a:avLst/>
              <a:gdLst/>
              <a:ahLst/>
              <a:cxnLst/>
              <a:rect l="l" t="t" r="r" b="b"/>
              <a:pathLst>
                <a:path w="60959" h="62864">
                  <a:moveTo>
                    <a:pt x="0" y="62484"/>
                  </a:moveTo>
                  <a:lnTo>
                    <a:pt x="60959" y="62484"/>
                  </a:lnTo>
                  <a:lnTo>
                    <a:pt x="60959" y="0"/>
                  </a:lnTo>
                  <a:lnTo>
                    <a:pt x="0" y="0"/>
                  </a:lnTo>
                  <a:lnTo>
                    <a:pt x="0" y="62484"/>
                  </a:lnTo>
                  <a:close/>
                </a:path>
              </a:pathLst>
            </a:custGeom>
            <a:ln w="12700">
              <a:solidFill>
                <a:srgbClr val="1F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7417054" y="1823465"/>
            <a:ext cx="7505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Induced</a:t>
            </a:r>
            <a:r>
              <a:rPr sz="900" spc="-114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Effect</a:t>
            </a:r>
            <a:endParaRPr sz="900">
              <a:latin typeface="Tahoma"/>
              <a:cs typeface="Tahoma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HIGHER</a:t>
            </a:r>
            <a:r>
              <a:rPr spc="-30" dirty="0"/>
              <a:t> </a:t>
            </a:r>
            <a:r>
              <a:rPr spc="-10" dirty="0"/>
              <a:t>EDUCATION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6985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20" dirty="0"/>
              <a:t>6</a:t>
            </a:fld>
            <a:endParaRPr spc="2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37160"/>
            <a:ext cx="8516620" cy="457200"/>
          </a:xfrm>
          <a:custGeom>
            <a:avLst/>
            <a:gdLst/>
            <a:ahLst/>
            <a:cxnLst/>
            <a:rect l="l" t="t" r="r" b="b"/>
            <a:pathLst>
              <a:path w="8516620" h="457200">
                <a:moveTo>
                  <a:pt x="8516112" y="0"/>
                </a:moveTo>
                <a:lnTo>
                  <a:pt x="0" y="0"/>
                </a:lnTo>
                <a:lnTo>
                  <a:pt x="0" y="457200"/>
                </a:lnTo>
                <a:lnTo>
                  <a:pt x="8516112" y="457200"/>
                </a:lnTo>
                <a:lnTo>
                  <a:pt x="8516112" y="0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516111" y="6240779"/>
            <a:ext cx="346075" cy="617220"/>
          </a:xfrm>
          <a:custGeom>
            <a:avLst/>
            <a:gdLst/>
            <a:ahLst/>
            <a:cxnLst/>
            <a:rect l="l" t="t" r="r" b="b"/>
            <a:pathLst>
              <a:path w="346075" h="617220">
                <a:moveTo>
                  <a:pt x="345948" y="0"/>
                </a:moveTo>
                <a:lnTo>
                  <a:pt x="0" y="0"/>
                </a:lnTo>
                <a:lnTo>
                  <a:pt x="0" y="617220"/>
                </a:lnTo>
                <a:lnTo>
                  <a:pt x="345948" y="617220"/>
                </a:lnTo>
                <a:lnTo>
                  <a:pt x="345948" y="0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8095" y="6240779"/>
            <a:ext cx="0" cy="499109"/>
          </a:xfrm>
          <a:custGeom>
            <a:avLst/>
            <a:gdLst/>
            <a:ahLst/>
            <a:cxnLst/>
            <a:rect l="l" t="t" r="r" b="b"/>
            <a:pathLst>
              <a:path h="499109">
                <a:moveTo>
                  <a:pt x="0" y="0"/>
                </a:moveTo>
                <a:lnTo>
                  <a:pt x="0" y="498574"/>
                </a:lnTo>
              </a:path>
            </a:pathLst>
          </a:custGeom>
          <a:ln w="9525">
            <a:solidFill>
              <a:srgbClr val="767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7452" y="6265164"/>
            <a:ext cx="478536" cy="41910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95" dirty="0"/>
              <a:t>DEMAND-</a:t>
            </a:r>
            <a:r>
              <a:rPr spc="-155" dirty="0"/>
              <a:t>SIDE:</a:t>
            </a:r>
            <a:r>
              <a:rPr spc="-145" dirty="0"/>
              <a:t> </a:t>
            </a:r>
            <a:r>
              <a:rPr spc="-200" dirty="0"/>
              <a:t>LABOR</a:t>
            </a:r>
            <a:r>
              <a:rPr spc="-105" dirty="0"/>
              <a:t> </a:t>
            </a:r>
            <a:r>
              <a:rPr spc="-210" dirty="0"/>
              <a:t>INCOME</a:t>
            </a:r>
            <a:r>
              <a:rPr spc="-105" dirty="0"/>
              <a:t> </a:t>
            </a:r>
            <a:r>
              <a:rPr spc="-325" dirty="0"/>
              <a:t>&amp;</a:t>
            </a:r>
            <a:r>
              <a:rPr spc="-90" dirty="0"/>
              <a:t> </a:t>
            </a:r>
            <a:r>
              <a:rPr spc="-260" dirty="0"/>
              <a:t>EMPLOYMENT</a:t>
            </a:r>
            <a:r>
              <a:rPr spc="-125" dirty="0"/>
              <a:t> </a:t>
            </a:r>
            <a:r>
              <a:rPr spc="-170" dirty="0"/>
              <a:t>IMPACT</a:t>
            </a:r>
            <a:r>
              <a:rPr spc="-110" dirty="0"/>
              <a:t> </a:t>
            </a:r>
            <a:r>
              <a:rPr spc="-150" dirty="0"/>
              <a:t>(FY2022)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862320" y="834897"/>
            <a:ext cx="1880235" cy="720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35"/>
              </a:lnSpc>
              <a:spcBef>
                <a:spcPts val="100"/>
              </a:spcBef>
            </a:pPr>
            <a:r>
              <a:rPr sz="2400" b="1" spc="-145" dirty="0">
                <a:solidFill>
                  <a:srgbClr val="1F2845"/>
                </a:solidFill>
                <a:latin typeface="Tahoma"/>
                <a:cs typeface="Tahoma"/>
              </a:rPr>
              <a:t>Labor</a:t>
            </a:r>
            <a:r>
              <a:rPr sz="2400" b="1" spc="-220" dirty="0">
                <a:solidFill>
                  <a:srgbClr val="1F2845"/>
                </a:solidFill>
                <a:latin typeface="Tahoma"/>
                <a:cs typeface="Tahoma"/>
              </a:rPr>
              <a:t> </a:t>
            </a:r>
            <a:r>
              <a:rPr sz="2400" b="1" spc="-190" dirty="0">
                <a:solidFill>
                  <a:srgbClr val="1F2845"/>
                </a:solidFill>
                <a:latin typeface="Tahoma"/>
                <a:cs typeface="Tahoma"/>
              </a:rPr>
              <a:t>Income</a:t>
            </a:r>
            <a:endParaRPr sz="2400">
              <a:latin typeface="Tahoma"/>
              <a:cs typeface="Tahoma"/>
            </a:endParaRPr>
          </a:p>
          <a:p>
            <a:pPr marL="74930">
              <a:lnSpc>
                <a:spcPts val="2735"/>
              </a:lnSpc>
            </a:pPr>
            <a:r>
              <a:rPr sz="2400" b="1" spc="-105" dirty="0">
                <a:solidFill>
                  <a:srgbClr val="1F2845"/>
                </a:solidFill>
                <a:latin typeface="Tahoma"/>
                <a:cs typeface="Tahoma"/>
              </a:rPr>
              <a:t>$68,627,130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18835" y="3556507"/>
            <a:ext cx="2763520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871855" marR="5080" indent="-859790">
              <a:lnSpc>
                <a:spcPts val="2590"/>
              </a:lnSpc>
              <a:spcBef>
                <a:spcPts val="425"/>
              </a:spcBef>
            </a:pPr>
            <a:r>
              <a:rPr sz="2400" b="1" spc="-160" dirty="0">
                <a:solidFill>
                  <a:srgbClr val="00584E"/>
                </a:solidFill>
                <a:latin typeface="Tahoma"/>
                <a:cs typeface="Tahoma"/>
              </a:rPr>
              <a:t>Employment</a:t>
            </a:r>
            <a:r>
              <a:rPr sz="2400" b="1" spc="-155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2400" b="1" spc="-204" dirty="0">
                <a:solidFill>
                  <a:srgbClr val="00584E"/>
                </a:solidFill>
                <a:latin typeface="Tahoma"/>
                <a:cs typeface="Tahoma"/>
              </a:rPr>
              <a:t>Impact </a:t>
            </a:r>
            <a:r>
              <a:rPr sz="2400" b="1" spc="-30" dirty="0">
                <a:solidFill>
                  <a:srgbClr val="00584E"/>
                </a:solidFill>
                <a:latin typeface="Tahoma"/>
                <a:cs typeface="Tahoma"/>
              </a:rPr>
              <a:t>1,078.3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8384" y="876122"/>
            <a:ext cx="4149725" cy="3441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5"/>
              </a:spcBef>
            </a:pPr>
            <a:r>
              <a:rPr sz="1100" b="1" spc="-55" dirty="0">
                <a:solidFill>
                  <a:srgbClr val="1F1F20"/>
                </a:solidFill>
                <a:latin typeface="Tahoma"/>
                <a:cs typeface="Tahoma"/>
              </a:rPr>
              <a:t>Representing</a:t>
            </a:r>
            <a:r>
              <a:rPr sz="1100" b="1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a</a:t>
            </a:r>
            <a:r>
              <a:rPr sz="1100" b="1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key</a:t>
            </a:r>
            <a:r>
              <a:rPr sz="1100" b="1" spc="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5" dirty="0">
                <a:solidFill>
                  <a:srgbClr val="1F1F20"/>
                </a:solidFill>
                <a:latin typeface="Tahoma"/>
                <a:cs typeface="Tahoma"/>
              </a:rPr>
              <a:t>subset</a:t>
            </a:r>
            <a:r>
              <a:rPr sz="1100" b="1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b="1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5" dirty="0">
                <a:solidFill>
                  <a:srgbClr val="1F1F20"/>
                </a:solidFill>
                <a:latin typeface="Tahoma"/>
                <a:cs typeface="Tahoma"/>
              </a:rPr>
              <a:t>growth</a:t>
            </a:r>
            <a:r>
              <a:rPr sz="1100" b="1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0" dirty="0">
                <a:solidFill>
                  <a:srgbClr val="1F1F20"/>
                </a:solidFill>
                <a:latin typeface="Tahoma"/>
                <a:cs typeface="Tahoma"/>
              </a:rPr>
              <a:t>output,</a:t>
            </a:r>
            <a:r>
              <a:rPr sz="1100" b="1" spc="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10" dirty="0">
                <a:solidFill>
                  <a:srgbClr val="1F1F20"/>
                </a:solidFill>
                <a:latin typeface="Tahoma"/>
                <a:cs typeface="Tahoma"/>
              </a:rPr>
              <a:t>GSU’s</a:t>
            </a:r>
            <a:r>
              <a:rPr sz="1100" b="1" spc="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0" dirty="0">
                <a:solidFill>
                  <a:srgbClr val="1F1F20"/>
                </a:solidFill>
                <a:latin typeface="Tahoma"/>
                <a:cs typeface="Tahoma"/>
              </a:rPr>
              <a:t>externally </a:t>
            </a:r>
            <a:r>
              <a:rPr sz="1100" b="1" spc="-20" dirty="0">
                <a:solidFill>
                  <a:srgbClr val="1F1F20"/>
                </a:solidFill>
                <a:latin typeface="Tahoma"/>
                <a:cs typeface="Tahoma"/>
              </a:rPr>
              <a:t>funded</a:t>
            </a:r>
            <a:r>
              <a:rPr sz="1100" b="1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0" dirty="0">
                <a:solidFill>
                  <a:srgbClr val="1F1F20"/>
                </a:solidFill>
                <a:latin typeface="Tahoma"/>
                <a:cs typeface="Tahoma"/>
              </a:rPr>
              <a:t>operating,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 capital,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b="1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student</a:t>
            </a:r>
            <a:r>
              <a:rPr sz="1100" b="1" spc="-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5" dirty="0">
                <a:solidFill>
                  <a:srgbClr val="1F1F20"/>
                </a:solidFill>
                <a:latin typeface="Tahoma"/>
                <a:cs typeface="Tahoma"/>
              </a:rPr>
              <a:t>spending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0" dirty="0">
                <a:solidFill>
                  <a:srgbClr val="1F1F20"/>
                </a:solidFill>
                <a:latin typeface="Tahoma"/>
                <a:cs typeface="Tahoma"/>
              </a:rPr>
              <a:t>generated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 an </a:t>
            </a:r>
            <a:r>
              <a:rPr sz="1100" b="1" spc="-35" dirty="0">
                <a:solidFill>
                  <a:srgbClr val="1F1F20"/>
                </a:solidFill>
                <a:latin typeface="Tahoma"/>
                <a:cs typeface="Tahoma"/>
              </a:rPr>
              <a:t>estimated</a:t>
            </a:r>
            <a:r>
              <a:rPr sz="1100" b="1" spc="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$69</a:t>
            </a:r>
            <a:r>
              <a:rPr sz="1100" b="1" spc="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10" dirty="0">
                <a:solidFill>
                  <a:srgbClr val="1F1F20"/>
                </a:solidFill>
                <a:latin typeface="Tahoma"/>
                <a:cs typeface="Tahoma"/>
              </a:rPr>
              <a:t>million</a:t>
            </a:r>
            <a:r>
              <a:rPr sz="1100" b="1" spc="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b="1" spc="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labor</a:t>
            </a:r>
            <a:r>
              <a:rPr sz="1100" b="1" spc="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30" dirty="0">
                <a:solidFill>
                  <a:srgbClr val="1F1F20"/>
                </a:solidFill>
                <a:latin typeface="Tahoma"/>
                <a:cs typeface="Tahoma"/>
              </a:rPr>
              <a:t>income.</a:t>
            </a:r>
            <a:r>
              <a:rPr sz="1100" b="1" spc="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This</a:t>
            </a:r>
            <a:r>
              <a:rPr sz="1100" spc="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includes</a:t>
            </a:r>
            <a:r>
              <a:rPr sz="1100" spc="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salaries,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wages,</a:t>
            </a:r>
            <a:r>
              <a:rPr sz="1100" spc="1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1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benefits</a:t>
            </a:r>
            <a:r>
              <a:rPr sz="1100" spc="1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earned</a:t>
            </a:r>
            <a:r>
              <a:rPr sz="1100" spc="1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by</a:t>
            </a:r>
            <a:r>
              <a:rPr sz="1100" spc="1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employees</a:t>
            </a:r>
            <a:r>
              <a:rPr sz="1100" spc="1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1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business</a:t>
            </a:r>
            <a:r>
              <a:rPr sz="1100" spc="1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owners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throughout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local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economy.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ahoma"/>
              <a:cs typeface="Tahoma"/>
            </a:endParaRPr>
          </a:p>
          <a:p>
            <a:pPr marL="377825" marR="5715" indent="-173990" algn="just">
              <a:lnSpc>
                <a:spcPct val="100000"/>
              </a:lnSpc>
              <a:buFont typeface="Wingdings"/>
              <a:buChar char=""/>
              <a:tabLst>
                <a:tab pos="377825" algn="l"/>
              </a:tabLst>
            </a:pP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This</a:t>
            </a:r>
            <a:r>
              <a:rPr sz="1100" spc="2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labor</a:t>
            </a:r>
            <a:r>
              <a:rPr sz="1100" spc="20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income</a:t>
            </a:r>
            <a:r>
              <a:rPr sz="1100" spc="20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value</a:t>
            </a:r>
            <a:r>
              <a:rPr sz="1100" spc="2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includes</a:t>
            </a:r>
            <a:r>
              <a:rPr sz="1100" spc="2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</a:t>
            </a:r>
            <a:r>
              <a:rPr sz="1100" spc="2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direct</a:t>
            </a:r>
            <a:r>
              <a:rPr sz="1100" b="1" spc="2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effect</a:t>
            </a:r>
            <a:r>
              <a:rPr sz="1100" b="1" spc="229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b="1" spc="2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$50 </a:t>
            </a:r>
            <a:r>
              <a:rPr sz="1100" b="1" spc="-80" dirty="0">
                <a:solidFill>
                  <a:srgbClr val="1F1F20"/>
                </a:solidFill>
                <a:latin typeface="Tahoma"/>
                <a:cs typeface="Tahoma"/>
              </a:rPr>
              <a:t>million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,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coupled with </a:t>
            </a:r>
            <a:r>
              <a:rPr sz="1100" b="1" spc="-95" dirty="0">
                <a:solidFill>
                  <a:srgbClr val="1F1F20"/>
                </a:solidFill>
                <a:latin typeface="Tahoma"/>
                <a:cs typeface="Tahoma"/>
              </a:rPr>
              <a:t>$5.4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million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10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b="1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5" dirty="0">
                <a:solidFill>
                  <a:srgbClr val="1F1F20"/>
                </a:solidFill>
                <a:latin typeface="Tahoma"/>
                <a:cs typeface="Tahoma"/>
              </a:rPr>
              <a:t>indirect</a:t>
            </a:r>
            <a:r>
              <a:rPr sz="1100" b="1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0" dirty="0">
                <a:solidFill>
                  <a:srgbClr val="1F1F20"/>
                </a:solidFill>
                <a:latin typeface="Tahoma"/>
                <a:cs typeface="Tahoma"/>
              </a:rPr>
              <a:t>effects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,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$13 </a:t>
            </a:r>
            <a:r>
              <a:rPr sz="1100" b="1" spc="-10" dirty="0">
                <a:solidFill>
                  <a:srgbClr val="1F1F20"/>
                </a:solidFill>
                <a:latin typeface="Tahoma"/>
                <a:cs typeface="Tahoma"/>
              </a:rPr>
              <a:t>million</a:t>
            </a:r>
            <a:r>
              <a:rPr sz="1100" b="1" spc="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b="1" spc="1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0" dirty="0">
                <a:solidFill>
                  <a:srgbClr val="1F1F20"/>
                </a:solidFill>
                <a:latin typeface="Tahoma"/>
                <a:cs typeface="Tahoma"/>
              </a:rPr>
              <a:t>induced</a:t>
            </a:r>
            <a:r>
              <a:rPr sz="1100" b="1" spc="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5" dirty="0">
                <a:solidFill>
                  <a:srgbClr val="1F1F20"/>
                </a:solidFill>
                <a:latin typeface="Tahoma"/>
                <a:cs typeface="Tahoma"/>
              </a:rPr>
              <a:t>effects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.</a:t>
            </a:r>
            <a:r>
              <a:rPr sz="1100" spc="1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Therefore,</a:t>
            </a:r>
            <a:r>
              <a:rPr sz="1100" spc="1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1100" spc="1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generated</a:t>
            </a:r>
            <a:r>
              <a:rPr sz="1100" spc="1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an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estimated</a:t>
            </a:r>
            <a:r>
              <a:rPr sz="1100" spc="2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$18,763,126</a:t>
            </a:r>
            <a:r>
              <a:rPr sz="1100" spc="2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2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additional</a:t>
            </a:r>
            <a:r>
              <a:rPr sz="1100" spc="3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labor</a:t>
            </a:r>
            <a:r>
              <a:rPr sz="1100" spc="2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income</a:t>
            </a:r>
            <a:r>
              <a:rPr sz="1100" spc="2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among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households</a:t>
            </a:r>
            <a:r>
              <a:rPr sz="1100" spc="-11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-1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businesses</a:t>
            </a:r>
            <a:r>
              <a:rPr sz="1100" spc="-1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-1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11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area</a:t>
            </a:r>
            <a:r>
              <a:rPr sz="1100" spc="-1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-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analysis.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3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955"/>
              </a:spcBef>
            </a:pP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b="1" spc="1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terms</a:t>
            </a:r>
            <a:r>
              <a:rPr sz="1100" b="1" spc="1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b="1" spc="1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10" dirty="0">
                <a:solidFill>
                  <a:srgbClr val="1F1F20"/>
                </a:solidFill>
                <a:latin typeface="Tahoma"/>
                <a:cs typeface="Tahoma"/>
              </a:rPr>
              <a:t>employment</a:t>
            </a:r>
            <a:r>
              <a:rPr sz="1100" b="1" spc="1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impact,</a:t>
            </a:r>
            <a:r>
              <a:rPr sz="1100" b="1" spc="1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GSU’s</a:t>
            </a:r>
            <a:r>
              <a:rPr sz="1100" b="1" spc="1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externally</a:t>
            </a:r>
            <a:r>
              <a:rPr sz="1100" b="1" spc="1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45" dirty="0">
                <a:solidFill>
                  <a:srgbClr val="1F1F20"/>
                </a:solidFill>
                <a:latin typeface="Tahoma"/>
                <a:cs typeface="Tahoma"/>
              </a:rPr>
              <a:t>funded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operating,</a:t>
            </a:r>
            <a:r>
              <a:rPr sz="1100" b="1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5" dirty="0">
                <a:solidFill>
                  <a:srgbClr val="1F1F20"/>
                </a:solidFill>
                <a:latin typeface="Tahoma"/>
                <a:cs typeface="Tahoma"/>
              </a:rPr>
              <a:t>capital,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5" dirty="0">
                <a:solidFill>
                  <a:srgbClr val="1F1F20"/>
                </a:solidFill>
                <a:latin typeface="Tahoma"/>
                <a:cs typeface="Tahoma"/>
              </a:rPr>
              <a:t>student</a:t>
            </a:r>
            <a:r>
              <a:rPr sz="1100" b="1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5" dirty="0">
                <a:solidFill>
                  <a:srgbClr val="1F1F20"/>
                </a:solidFill>
                <a:latin typeface="Tahoma"/>
                <a:cs typeface="Tahoma"/>
              </a:rPr>
              <a:t>spending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supported</a:t>
            </a:r>
            <a:r>
              <a:rPr sz="1100" b="1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an</a:t>
            </a:r>
            <a:r>
              <a:rPr sz="1100" b="1" spc="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50" dirty="0">
                <a:solidFill>
                  <a:srgbClr val="1F1F20"/>
                </a:solidFill>
                <a:latin typeface="Tahoma"/>
                <a:cs typeface="Tahoma"/>
              </a:rPr>
              <a:t>estimated </a:t>
            </a:r>
            <a:r>
              <a:rPr sz="1100" b="1" spc="-85" dirty="0">
                <a:solidFill>
                  <a:srgbClr val="1F1F20"/>
                </a:solidFill>
                <a:latin typeface="Tahoma"/>
                <a:cs typeface="Tahoma"/>
              </a:rPr>
              <a:t>1,078.3</a:t>
            </a:r>
            <a:r>
              <a:rPr sz="1100" b="1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90" dirty="0">
                <a:solidFill>
                  <a:srgbClr val="1F1F20"/>
                </a:solidFill>
                <a:latin typeface="Tahoma"/>
                <a:cs typeface="Tahoma"/>
              </a:rPr>
              <a:t>jobs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throughout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1F1F20"/>
                </a:solidFill>
                <a:latin typeface="Tahoma"/>
                <a:cs typeface="Tahoma"/>
              </a:rPr>
              <a:t>local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0" dirty="0">
                <a:solidFill>
                  <a:srgbClr val="1F1F20"/>
                </a:solidFill>
                <a:latin typeface="Tahoma"/>
                <a:cs typeface="Tahoma"/>
              </a:rPr>
              <a:t>economy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0" dirty="0">
                <a:solidFill>
                  <a:srgbClr val="1F1F20"/>
                </a:solidFill>
                <a:latin typeface="Tahoma"/>
                <a:cs typeface="Tahoma"/>
              </a:rPr>
              <a:t>during</a:t>
            </a:r>
            <a:r>
              <a:rPr sz="1100" b="1" spc="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b="1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5" dirty="0">
                <a:solidFill>
                  <a:srgbClr val="1F1F20"/>
                </a:solidFill>
                <a:latin typeface="Tahoma"/>
                <a:cs typeface="Tahoma"/>
              </a:rPr>
              <a:t>2022</a:t>
            </a:r>
            <a:r>
              <a:rPr sz="1100" b="1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30" dirty="0">
                <a:solidFill>
                  <a:srgbClr val="1F1F20"/>
                </a:solidFill>
                <a:latin typeface="Tahoma"/>
                <a:cs typeface="Tahoma"/>
              </a:rPr>
              <a:t>fiscal </a:t>
            </a:r>
            <a:r>
              <a:rPr sz="1100" b="1" spc="-85" dirty="0">
                <a:solidFill>
                  <a:srgbClr val="1F1F20"/>
                </a:solidFill>
                <a:latin typeface="Tahoma"/>
                <a:cs typeface="Tahoma"/>
              </a:rPr>
              <a:t>year.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This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figure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comprises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823.9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jobs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supported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by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direct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spending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from</a:t>
            </a:r>
            <a:r>
              <a:rPr sz="1100" spc="3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GSU</a:t>
            </a:r>
            <a:r>
              <a:rPr sz="1100" spc="3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3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its</a:t>
            </a:r>
            <a:r>
              <a:rPr sz="1100" spc="3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out-of-area</a:t>
            </a:r>
            <a:r>
              <a:rPr sz="1100" spc="3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students,</a:t>
            </a:r>
            <a:r>
              <a:rPr sz="1100" spc="3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as</a:t>
            </a:r>
            <a:r>
              <a:rPr sz="1100" spc="3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well</a:t>
            </a:r>
            <a:r>
              <a:rPr sz="1100" spc="36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as</a:t>
            </a:r>
            <a:r>
              <a:rPr sz="1100" spc="3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66.2</a:t>
            </a:r>
            <a:r>
              <a:rPr sz="1100" spc="3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jobs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supported</a:t>
            </a:r>
            <a:r>
              <a:rPr sz="1100" spc="1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by</a:t>
            </a:r>
            <a:r>
              <a:rPr sz="1100" spc="1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business-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to-business</a:t>
            </a:r>
            <a:r>
              <a:rPr sz="1100" spc="1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(indirect)</a:t>
            </a:r>
            <a:r>
              <a:rPr sz="1100" spc="1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spending</a:t>
            </a:r>
            <a:r>
              <a:rPr sz="1100" spc="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1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188.2 jobs</a:t>
            </a:r>
            <a:r>
              <a:rPr sz="1100" spc="-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supported</a:t>
            </a:r>
            <a:r>
              <a:rPr sz="1100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by</a:t>
            </a:r>
            <a:r>
              <a:rPr sz="1100" spc="-1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household</a:t>
            </a:r>
            <a:r>
              <a:rPr sz="1100" spc="-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(induced)</a:t>
            </a:r>
            <a:r>
              <a:rPr sz="1100" spc="-1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spending.</a:t>
            </a:r>
            <a:endParaRPr sz="1100">
              <a:latin typeface="Tahoma"/>
              <a:cs typeface="Tahom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853685" y="2358898"/>
            <a:ext cx="3307715" cy="334645"/>
            <a:chOff x="4853685" y="2358898"/>
            <a:chExt cx="3307715" cy="334645"/>
          </a:xfrm>
        </p:grpSpPr>
        <p:sp>
          <p:nvSpPr>
            <p:cNvPr id="11" name="object 11"/>
            <p:cNvSpPr/>
            <p:nvPr/>
          </p:nvSpPr>
          <p:spPr>
            <a:xfrm>
              <a:off x="4860035" y="2365248"/>
              <a:ext cx="2394585" cy="321945"/>
            </a:xfrm>
            <a:custGeom>
              <a:avLst/>
              <a:gdLst/>
              <a:ahLst/>
              <a:cxnLst/>
              <a:rect l="l" t="t" r="r" b="b"/>
              <a:pathLst>
                <a:path w="2394584" h="321944">
                  <a:moveTo>
                    <a:pt x="2394204" y="0"/>
                  </a:moveTo>
                  <a:lnTo>
                    <a:pt x="0" y="0"/>
                  </a:lnTo>
                  <a:lnTo>
                    <a:pt x="0" y="321563"/>
                  </a:lnTo>
                  <a:lnTo>
                    <a:pt x="2394204" y="321563"/>
                  </a:lnTo>
                  <a:lnTo>
                    <a:pt x="2394204" y="0"/>
                  </a:lnTo>
                  <a:close/>
                </a:path>
              </a:pathLst>
            </a:custGeom>
            <a:solidFill>
              <a:srgbClr val="FD4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60035" y="2365248"/>
              <a:ext cx="2394585" cy="321945"/>
            </a:xfrm>
            <a:custGeom>
              <a:avLst/>
              <a:gdLst/>
              <a:ahLst/>
              <a:cxnLst/>
              <a:rect l="l" t="t" r="r" b="b"/>
              <a:pathLst>
                <a:path w="2394584" h="321944">
                  <a:moveTo>
                    <a:pt x="0" y="321563"/>
                  </a:moveTo>
                  <a:lnTo>
                    <a:pt x="2394204" y="321563"/>
                  </a:lnTo>
                  <a:lnTo>
                    <a:pt x="2394204" y="0"/>
                  </a:lnTo>
                  <a:lnTo>
                    <a:pt x="0" y="0"/>
                  </a:lnTo>
                  <a:lnTo>
                    <a:pt x="0" y="321563"/>
                  </a:lnTo>
                  <a:close/>
                </a:path>
              </a:pathLst>
            </a:custGeom>
            <a:ln w="12700">
              <a:solidFill>
                <a:srgbClr val="6B6D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254239" y="2365248"/>
              <a:ext cx="259079" cy="321945"/>
            </a:xfrm>
            <a:custGeom>
              <a:avLst/>
              <a:gdLst/>
              <a:ahLst/>
              <a:cxnLst/>
              <a:rect l="l" t="t" r="r" b="b"/>
              <a:pathLst>
                <a:path w="259079" h="321944">
                  <a:moveTo>
                    <a:pt x="259079" y="0"/>
                  </a:moveTo>
                  <a:lnTo>
                    <a:pt x="0" y="0"/>
                  </a:lnTo>
                  <a:lnTo>
                    <a:pt x="0" y="321563"/>
                  </a:lnTo>
                  <a:lnTo>
                    <a:pt x="259079" y="321563"/>
                  </a:lnTo>
                  <a:lnTo>
                    <a:pt x="259079" y="0"/>
                  </a:lnTo>
                  <a:close/>
                </a:path>
              </a:pathLst>
            </a:custGeom>
            <a:solidFill>
              <a:srgbClr val="1F28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254239" y="2365248"/>
              <a:ext cx="259079" cy="321945"/>
            </a:xfrm>
            <a:custGeom>
              <a:avLst/>
              <a:gdLst/>
              <a:ahLst/>
              <a:cxnLst/>
              <a:rect l="l" t="t" r="r" b="b"/>
              <a:pathLst>
                <a:path w="259079" h="321944">
                  <a:moveTo>
                    <a:pt x="0" y="321563"/>
                  </a:moveTo>
                  <a:lnTo>
                    <a:pt x="259079" y="321563"/>
                  </a:lnTo>
                  <a:lnTo>
                    <a:pt x="259079" y="0"/>
                  </a:lnTo>
                  <a:lnTo>
                    <a:pt x="0" y="0"/>
                  </a:lnTo>
                  <a:lnTo>
                    <a:pt x="0" y="321563"/>
                  </a:lnTo>
                  <a:close/>
                </a:path>
              </a:pathLst>
            </a:custGeom>
            <a:ln w="12700">
              <a:solidFill>
                <a:srgbClr val="6B6D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513319" y="2365248"/>
              <a:ext cx="641985" cy="321945"/>
            </a:xfrm>
            <a:custGeom>
              <a:avLst/>
              <a:gdLst/>
              <a:ahLst/>
              <a:cxnLst/>
              <a:rect l="l" t="t" r="r" b="b"/>
              <a:pathLst>
                <a:path w="641984" h="321944">
                  <a:moveTo>
                    <a:pt x="641603" y="0"/>
                  </a:moveTo>
                  <a:lnTo>
                    <a:pt x="0" y="0"/>
                  </a:lnTo>
                  <a:lnTo>
                    <a:pt x="0" y="321563"/>
                  </a:lnTo>
                  <a:lnTo>
                    <a:pt x="641603" y="321563"/>
                  </a:lnTo>
                  <a:lnTo>
                    <a:pt x="641603" y="0"/>
                  </a:lnTo>
                  <a:close/>
                </a:path>
              </a:pathLst>
            </a:custGeom>
            <a:solidFill>
              <a:srgbClr val="0058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513319" y="2365248"/>
              <a:ext cx="641985" cy="321945"/>
            </a:xfrm>
            <a:custGeom>
              <a:avLst/>
              <a:gdLst/>
              <a:ahLst/>
              <a:cxnLst/>
              <a:rect l="l" t="t" r="r" b="b"/>
              <a:pathLst>
                <a:path w="641984" h="321944">
                  <a:moveTo>
                    <a:pt x="0" y="321563"/>
                  </a:moveTo>
                  <a:lnTo>
                    <a:pt x="641603" y="321563"/>
                  </a:lnTo>
                  <a:lnTo>
                    <a:pt x="641603" y="0"/>
                  </a:lnTo>
                  <a:lnTo>
                    <a:pt x="0" y="0"/>
                  </a:lnTo>
                  <a:lnTo>
                    <a:pt x="0" y="321563"/>
                  </a:lnTo>
                  <a:close/>
                </a:path>
              </a:pathLst>
            </a:custGeom>
            <a:ln w="12699">
              <a:solidFill>
                <a:srgbClr val="6B6D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4860035" y="2927604"/>
            <a:ext cx="3360420" cy="38100"/>
          </a:xfrm>
          <a:custGeom>
            <a:avLst/>
            <a:gdLst/>
            <a:ahLst/>
            <a:cxnLst/>
            <a:rect l="l" t="t" r="r" b="b"/>
            <a:pathLst>
              <a:path w="3360420" h="38100">
                <a:moveTo>
                  <a:pt x="0" y="0"/>
                </a:moveTo>
                <a:lnTo>
                  <a:pt x="3360419" y="0"/>
                </a:lnTo>
              </a:path>
              <a:path w="3360420" h="38100">
                <a:moveTo>
                  <a:pt x="0" y="0"/>
                </a:moveTo>
                <a:lnTo>
                  <a:pt x="0" y="38100"/>
                </a:lnTo>
              </a:path>
              <a:path w="3360420" h="38100">
                <a:moveTo>
                  <a:pt x="672084" y="0"/>
                </a:moveTo>
                <a:lnTo>
                  <a:pt x="672084" y="38100"/>
                </a:lnTo>
              </a:path>
              <a:path w="3360420" h="38100">
                <a:moveTo>
                  <a:pt x="1344167" y="0"/>
                </a:moveTo>
                <a:lnTo>
                  <a:pt x="1344167" y="38100"/>
                </a:lnTo>
              </a:path>
              <a:path w="3360420" h="38100">
                <a:moveTo>
                  <a:pt x="2016252" y="0"/>
                </a:moveTo>
                <a:lnTo>
                  <a:pt x="2016252" y="38100"/>
                </a:lnTo>
              </a:path>
              <a:path w="3360420" h="38100">
                <a:moveTo>
                  <a:pt x="2688336" y="0"/>
                </a:moveTo>
                <a:lnTo>
                  <a:pt x="2688336" y="38100"/>
                </a:lnTo>
              </a:path>
              <a:path w="3360420" h="38100">
                <a:moveTo>
                  <a:pt x="3360419" y="0"/>
                </a:moveTo>
                <a:lnTo>
                  <a:pt x="3360419" y="38100"/>
                </a:lnTo>
              </a:path>
            </a:pathLst>
          </a:custGeom>
          <a:ln w="12700">
            <a:solidFill>
              <a:srgbClr val="6B6D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719698" y="2443353"/>
            <a:ext cx="6781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5" dirty="0">
                <a:solidFill>
                  <a:srgbClr val="FFFFFF"/>
                </a:solidFill>
                <a:latin typeface="Tahoma"/>
                <a:cs typeface="Tahoma"/>
              </a:rPr>
              <a:t>$49,864,004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383780" y="2286000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79248"/>
                </a:moveTo>
                <a:lnTo>
                  <a:pt x="0" y="0"/>
                </a:lnTo>
              </a:path>
            </a:pathLst>
          </a:custGeom>
          <a:ln w="9525">
            <a:solidFill>
              <a:srgbClr val="AEB0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078218" y="2116073"/>
            <a:ext cx="6108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5" dirty="0">
                <a:latin typeface="Tahoma"/>
                <a:cs typeface="Tahoma"/>
              </a:rPr>
              <a:t>$5,389,993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496682" y="2443353"/>
            <a:ext cx="6781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5" dirty="0">
                <a:solidFill>
                  <a:srgbClr val="FFFFFF"/>
                </a:solidFill>
                <a:latin typeface="Tahoma"/>
                <a:cs typeface="Tahoma"/>
              </a:rPr>
              <a:t>$13,373,134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71135" y="2989326"/>
            <a:ext cx="1600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6B6D70"/>
                </a:solidFill>
                <a:latin typeface="Tahoma"/>
                <a:cs typeface="Tahoma"/>
              </a:rPr>
              <a:t>$0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86934" y="2989326"/>
            <a:ext cx="33597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$14,000,000</a:t>
            </a:r>
            <a:r>
              <a:rPr sz="900" spc="1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$28,000,000</a:t>
            </a:r>
            <a:r>
              <a:rPr sz="900" spc="1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$42,000,000</a:t>
            </a:r>
            <a:r>
              <a:rPr sz="900" spc="1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$56,000,000</a:t>
            </a:r>
            <a:r>
              <a:rPr sz="900" spc="1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$70,000,000</a:t>
            </a:r>
            <a:endParaRPr sz="900">
              <a:latin typeface="Tahoma"/>
              <a:cs typeface="Tahoma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5356605" y="1840738"/>
            <a:ext cx="73660" cy="73660"/>
            <a:chOff x="5356605" y="1840738"/>
            <a:chExt cx="73660" cy="73660"/>
          </a:xfrm>
        </p:grpSpPr>
        <p:sp>
          <p:nvSpPr>
            <p:cNvPr id="25" name="object 25"/>
            <p:cNvSpPr/>
            <p:nvPr/>
          </p:nvSpPr>
          <p:spPr>
            <a:xfrm>
              <a:off x="5362955" y="1847088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FD4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62955" y="1847088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60960"/>
                  </a:moveTo>
                  <a:lnTo>
                    <a:pt x="60960" y="60960"/>
                  </a:lnTo>
                  <a:lnTo>
                    <a:pt x="60960" y="0"/>
                  </a:lnTo>
                  <a:lnTo>
                    <a:pt x="0" y="0"/>
                  </a:lnTo>
                  <a:lnTo>
                    <a:pt x="0" y="60960"/>
                  </a:lnTo>
                  <a:close/>
                </a:path>
              </a:pathLst>
            </a:custGeom>
            <a:ln w="12700">
              <a:solidFill>
                <a:srgbClr val="6B6D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5438013" y="1789557"/>
            <a:ext cx="6648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Direct</a:t>
            </a:r>
            <a:r>
              <a:rPr sz="900" spc="4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Effect</a:t>
            </a:r>
            <a:endParaRPr sz="900">
              <a:latin typeface="Tahoma"/>
              <a:cs typeface="Tahoma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6240526" y="1840738"/>
            <a:ext cx="73660" cy="73660"/>
            <a:chOff x="6240526" y="1840738"/>
            <a:chExt cx="73660" cy="73660"/>
          </a:xfrm>
        </p:grpSpPr>
        <p:sp>
          <p:nvSpPr>
            <p:cNvPr id="29" name="object 29"/>
            <p:cNvSpPr/>
            <p:nvPr/>
          </p:nvSpPr>
          <p:spPr>
            <a:xfrm>
              <a:off x="6246876" y="1847088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60960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6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1F28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246876" y="1847088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60" h="60960">
                  <a:moveTo>
                    <a:pt x="0" y="60960"/>
                  </a:moveTo>
                  <a:lnTo>
                    <a:pt x="60960" y="60960"/>
                  </a:lnTo>
                  <a:lnTo>
                    <a:pt x="60960" y="0"/>
                  </a:lnTo>
                  <a:lnTo>
                    <a:pt x="0" y="0"/>
                  </a:lnTo>
                  <a:lnTo>
                    <a:pt x="0" y="60960"/>
                  </a:lnTo>
                  <a:close/>
                </a:path>
              </a:pathLst>
            </a:custGeom>
            <a:ln w="12700">
              <a:solidFill>
                <a:srgbClr val="6B6D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6322821" y="1789557"/>
            <a:ext cx="7397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Indirect</a:t>
            </a:r>
            <a:r>
              <a:rPr sz="900" spc="-9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Effect</a:t>
            </a:r>
            <a:endParaRPr sz="900">
              <a:latin typeface="Tahoma"/>
              <a:cs typeface="Tahoma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7202169" y="1840738"/>
            <a:ext cx="73660" cy="73660"/>
            <a:chOff x="7202169" y="1840738"/>
            <a:chExt cx="73660" cy="73660"/>
          </a:xfrm>
        </p:grpSpPr>
        <p:sp>
          <p:nvSpPr>
            <p:cNvPr id="33" name="object 33"/>
            <p:cNvSpPr/>
            <p:nvPr/>
          </p:nvSpPr>
          <p:spPr>
            <a:xfrm>
              <a:off x="7208519" y="1847088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60959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60959" y="60960"/>
                  </a:lnTo>
                  <a:lnTo>
                    <a:pt x="60959" y="0"/>
                  </a:lnTo>
                  <a:close/>
                </a:path>
              </a:pathLst>
            </a:custGeom>
            <a:solidFill>
              <a:srgbClr val="0058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208519" y="1847088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0" y="60960"/>
                  </a:moveTo>
                  <a:lnTo>
                    <a:pt x="60959" y="60960"/>
                  </a:lnTo>
                  <a:lnTo>
                    <a:pt x="60959" y="0"/>
                  </a:lnTo>
                  <a:lnTo>
                    <a:pt x="0" y="0"/>
                  </a:lnTo>
                  <a:lnTo>
                    <a:pt x="0" y="60960"/>
                  </a:lnTo>
                  <a:close/>
                </a:path>
              </a:pathLst>
            </a:custGeom>
            <a:ln w="12700">
              <a:solidFill>
                <a:srgbClr val="6B6D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7284211" y="1789557"/>
            <a:ext cx="7505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Induced</a:t>
            </a:r>
            <a:r>
              <a:rPr sz="900" spc="-114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Effect</a:t>
            </a:r>
            <a:endParaRPr sz="900">
              <a:latin typeface="Tahoma"/>
              <a:cs typeface="Tahoma"/>
            </a:endParaRPr>
          </a:p>
        </p:txBody>
      </p:sp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4809490" y="5155438"/>
          <a:ext cx="3622040" cy="321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1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131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823.9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6B6D70"/>
                      </a:solidFill>
                      <a:prstDash val="solid"/>
                    </a:lnL>
                    <a:lnR w="12700">
                      <a:solidFill>
                        <a:srgbClr val="6B6D70"/>
                      </a:solidFill>
                      <a:prstDash val="solid"/>
                    </a:lnR>
                    <a:lnT w="12700">
                      <a:solidFill>
                        <a:srgbClr val="6B6D70"/>
                      </a:solidFill>
                      <a:prstDash val="solid"/>
                    </a:lnT>
                    <a:lnB w="12700">
                      <a:solidFill>
                        <a:srgbClr val="6B6D70"/>
                      </a:solidFill>
                      <a:prstDash val="solid"/>
                    </a:lnB>
                    <a:solidFill>
                      <a:srgbClr val="FD4B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66.2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6B6D70"/>
                      </a:solidFill>
                      <a:prstDash val="solid"/>
                    </a:lnL>
                    <a:lnR w="12700">
                      <a:solidFill>
                        <a:srgbClr val="6B6D70"/>
                      </a:solidFill>
                      <a:prstDash val="solid"/>
                    </a:lnR>
                    <a:lnT w="12700">
                      <a:solidFill>
                        <a:srgbClr val="6B6D70"/>
                      </a:solidFill>
                      <a:prstDash val="solid"/>
                    </a:lnT>
                    <a:lnB w="12700">
                      <a:solidFill>
                        <a:srgbClr val="6B6D70"/>
                      </a:solidFill>
                      <a:prstDash val="solid"/>
                    </a:lnB>
                    <a:solidFill>
                      <a:srgbClr val="1F2845"/>
                    </a:solidFill>
                  </a:tcPr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188.2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6B6D70"/>
                      </a:solidFill>
                      <a:prstDash val="solid"/>
                    </a:lnL>
                    <a:lnR w="12700">
                      <a:solidFill>
                        <a:srgbClr val="6B6D70"/>
                      </a:solidFill>
                      <a:prstDash val="solid"/>
                    </a:lnR>
                    <a:lnT w="12700">
                      <a:solidFill>
                        <a:srgbClr val="6B6D70"/>
                      </a:solidFill>
                      <a:prstDash val="solid"/>
                    </a:lnT>
                    <a:lnB w="12700">
                      <a:solidFill>
                        <a:srgbClr val="6B6D70"/>
                      </a:solidFill>
                      <a:prstDash val="solid"/>
                    </a:lnB>
                    <a:solidFill>
                      <a:srgbClr val="0058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object 37"/>
          <p:cNvSpPr/>
          <p:nvPr/>
        </p:nvSpPr>
        <p:spPr>
          <a:xfrm>
            <a:off x="4815840" y="5724144"/>
            <a:ext cx="3594100" cy="38100"/>
          </a:xfrm>
          <a:custGeom>
            <a:avLst/>
            <a:gdLst/>
            <a:ahLst/>
            <a:cxnLst/>
            <a:rect l="l" t="t" r="r" b="b"/>
            <a:pathLst>
              <a:path w="3594100" h="38100">
                <a:moveTo>
                  <a:pt x="0" y="0"/>
                </a:moveTo>
                <a:lnTo>
                  <a:pt x="3593591" y="0"/>
                </a:lnTo>
              </a:path>
              <a:path w="3594100" h="38100">
                <a:moveTo>
                  <a:pt x="0" y="0"/>
                </a:moveTo>
                <a:lnTo>
                  <a:pt x="0" y="38099"/>
                </a:lnTo>
              </a:path>
              <a:path w="3594100" h="38100">
                <a:moveTo>
                  <a:pt x="327660" y="0"/>
                </a:moveTo>
                <a:lnTo>
                  <a:pt x="327660" y="38099"/>
                </a:lnTo>
              </a:path>
              <a:path w="3594100" h="38100">
                <a:moveTo>
                  <a:pt x="653796" y="0"/>
                </a:moveTo>
                <a:lnTo>
                  <a:pt x="653796" y="38099"/>
                </a:lnTo>
              </a:path>
              <a:path w="3594100" h="38100">
                <a:moveTo>
                  <a:pt x="979932" y="0"/>
                </a:moveTo>
                <a:lnTo>
                  <a:pt x="979932" y="38099"/>
                </a:lnTo>
              </a:path>
              <a:path w="3594100" h="38100">
                <a:moveTo>
                  <a:pt x="1307592" y="0"/>
                </a:moveTo>
                <a:lnTo>
                  <a:pt x="1307592" y="38099"/>
                </a:lnTo>
              </a:path>
              <a:path w="3594100" h="38100">
                <a:moveTo>
                  <a:pt x="1633727" y="0"/>
                </a:moveTo>
                <a:lnTo>
                  <a:pt x="1633727" y="38099"/>
                </a:lnTo>
              </a:path>
              <a:path w="3594100" h="38100">
                <a:moveTo>
                  <a:pt x="1959864" y="0"/>
                </a:moveTo>
                <a:lnTo>
                  <a:pt x="1959864" y="38099"/>
                </a:lnTo>
              </a:path>
              <a:path w="3594100" h="38100">
                <a:moveTo>
                  <a:pt x="2287524" y="0"/>
                </a:moveTo>
                <a:lnTo>
                  <a:pt x="2287524" y="38099"/>
                </a:lnTo>
              </a:path>
              <a:path w="3594100" h="38100">
                <a:moveTo>
                  <a:pt x="2613660" y="0"/>
                </a:moveTo>
                <a:lnTo>
                  <a:pt x="2613660" y="38099"/>
                </a:lnTo>
              </a:path>
              <a:path w="3594100" h="38100">
                <a:moveTo>
                  <a:pt x="2939795" y="0"/>
                </a:moveTo>
                <a:lnTo>
                  <a:pt x="2939795" y="38099"/>
                </a:lnTo>
              </a:path>
              <a:path w="3594100" h="38100">
                <a:moveTo>
                  <a:pt x="3267456" y="0"/>
                </a:moveTo>
                <a:lnTo>
                  <a:pt x="3267456" y="38099"/>
                </a:lnTo>
              </a:path>
              <a:path w="3594100" h="38100">
                <a:moveTo>
                  <a:pt x="3593591" y="0"/>
                </a:moveTo>
                <a:lnTo>
                  <a:pt x="3593591" y="38099"/>
                </a:lnTo>
              </a:path>
            </a:pathLst>
          </a:custGeom>
          <a:ln w="12700">
            <a:solidFill>
              <a:srgbClr val="6B6D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771135" y="5787034"/>
            <a:ext cx="379666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2415" algn="l"/>
                <a:tab pos="599440" algn="l"/>
                <a:tab pos="925830" algn="l"/>
                <a:tab pos="1252855" algn="l"/>
                <a:tab pos="1579880" algn="l"/>
                <a:tab pos="1906270" algn="l"/>
                <a:tab pos="2233295" algn="l"/>
                <a:tab pos="2559685" algn="l"/>
                <a:tab pos="2886710" algn="l"/>
              </a:tabLst>
            </a:pPr>
            <a:r>
              <a:rPr sz="900" spc="-50" dirty="0">
                <a:solidFill>
                  <a:srgbClr val="6B6D70"/>
                </a:solidFill>
                <a:latin typeface="Tahoma"/>
                <a:cs typeface="Tahoma"/>
              </a:rPr>
              <a:t>0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	</a:t>
            </a:r>
            <a:r>
              <a:rPr sz="900" spc="-25" dirty="0">
                <a:solidFill>
                  <a:srgbClr val="6B6D70"/>
                </a:solidFill>
                <a:latin typeface="Tahoma"/>
                <a:cs typeface="Tahoma"/>
              </a:rPr>
              <a:t>100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	</a:t>
            </a:r>
            <a:r>
              <a:rPr sz="900" spc="-25" dirty="0">
                <a:solidFill>
                  <a:srgbClr val="6B6D70"/>
                </a:solidFill>
                <a:latin typeface="Tahoma"/>
                <a:cs typeface="Tahoma"/>
              </a:rPr>
              <a:t>200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	</a:t>
            </a:r>
            <a:r>
              <a:rPr sz="900" spc="-25" dirty="0">
                <a:solidFill>
                  <a:srgbClr val="6B6D70"/>
                </a:solidFill>
                <a:latin typeface="Tahoma"/>
                <a:cs typeface="Tahoma"/>
              </a:rPr>
              <a:t>300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	</a:t>
            </a:r>
            <a:r>
              <a:rPr sz="900" spc="-25" dirty="0">
                <a:solidFill>
                  <a:srgbClr val="6B6D70"/>
                </a:solidFill>
                <a:latin typeface="Tahoma"/>
                <a:cs typeface="Tahoma"/>
              </a:rPr>
              <a:t>400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	</a:t>
            </a:r>
            <a:r>
              <a:rPr sz="900" spc="-25" dirty="0">
                <a:solidFill>
                  <a:srgbClr val="6B6D70"/>
                </a:solidFill>
                <a:latin typeface="Tahoma"/>
                <a:cs typeface="Tahoma"/>
              </a:rPr>
              <a:t>500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	</a:t>
            </a:r>
            <a:r>
              <a:rPr sz="900" spc="-25" dirty="0">
                <a:solidFill>
                  <a:srgbClr val="6B6D70"/>
                </a:solidFill>
                <a:latin typeface="Tahoma"/>
                <a:cs typeface="Tahoma"/>
              </a:rPr>
              <a:t>600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	</a:t>
            </a:r>
            <a:r>
              <a:rPr sz="900" spc="-25" dirty="0">
                <a:solidFill>
                  <a:srgbClr val="6B6D70"/>
                </a:solidFill>
                <a:latin typeface="Tahoma"/>
                <a:cs typeface="Tahoma"/>
              </a:rPr>
              <a:t>700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	</a:t>
            </a:r>
            <a:r>
              <a:rPr sz="900" spc="-25" dirty="0">
                <a:solidFill>
                  <a:srgbClr val="6B6D70"/>
                </a:solidFill>
                <a:latin typeface="Tahoma"/>
                <a:cs typeface="Tahoma"/>
              </a:rPr>
              <a:t>800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	900</a:t>
            </a:r>
            <a:r>
              <a:rPr sz="900" spc="434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1,000</a:t>
            </a:r>
            <a:r>
              <a:rPr sz="900" spc="45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1,100</a:t>
            </a:r>
            <a:endParaRPr sz="900">
              <a:latin typeface="Tahoma"/>
              <a:cs typeface="Tahoma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5356605" y="4637278"/>
            <a:ext cx="73660" cy="75565"/>
            <a:chOff x="5356605" y="4637278"/>
            <a:chExt cx="73660" cy="75565"/>
          </a:xfrm>
        </p:grpSpPr>
        <p:sp>
          <p:nvSpPr>
            <p:cNvPr id="40" name="object 40"/>
            <p:cNvSpPr/>
            <p:nvPr/>
          </p:nvSpPr>
          <p:spPr>
            <a:xfrm>
              <a:off x="5362955" y="4643628"/>
              <a:ext cx="60960" cy="62865"/>
            </a:xfrm>
            <a:custGeom>
              <a:avLst/>
              <a:gdLst/>
              <a:ahLst/>
              <a:cxnLst/>
              <a:rect l="l" t="t" r="r" b="b"/>
              <a:pathLst>
                <a:path w="60960" h="62864">
                  <a:moveTo>
                    <a:pt x="60960" y="0"/>
                  </a:moveTo>
                  <a:lnTo>
                    <a:pt x="0" y="0"/>
                  </a:lnTo>
                  <a:lnTo>
                    <a:pt x="0" y="62484"/>
                  </a:lnTo>
                  <a:lnTo>
                    <a:pt x="60960" y="62484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FD4B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362955" y="4643628"/>
              <a:ext cx="60960" cy="62865"/>
            </a:xfrm>
            <a:custGeom>
              <a:avLst/>
              <a:gdLst/>
              <a:ahLst/>
              <a:cxnLst/>
              <a:rect l="l" t="t" r="r" b="b"/>
              <a:pathLst>
                <a:path w="60960" h="62864">
                  <a:moveTo>
                    <a:pt x="0" y="62484"/>
                  </a:moveTo>
                  <a:lnTo>
                    <a:pt x="60960" y="62484"/>
                  </a:lnTo>
                  <a:lnTo>
                    <a:pt x="60960" y="0"/>
                  </a:lnTo>
                  <a:lnTo>
                    <a:pt x="0" y="0"/>
                  </a:lnTo>
                  <a:lnTo>
                    <a:pt x="0" y="62484"/>
                  </a:lnTo>
                  <a:close/>
                </a:path>
              </a:pathLst>
            </a:custGeom>
            <a:ln w="12700">
              <a:solidFill>
                <a:srgbClr val="6B6D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object 42"/>
          <p:cNvGrpSpPr/>
          <p:nvPr/>
        </p:nvGrpSpPr>
        <p:grpSpPr>
          <a:xfrm>
            <a:off x="6240526" y="4637278"/>
            <a:ext cx="73660" cy="75565"/>
            <a:chOff x="6240526" y="4637278"/>
            <a:chExt cx="73660" cy="75565"/>
          </a:xfrm>
        </p:grpSpPr>
        <p:sp>
          <p:nvSpPr>
            <p:cNvPr id="43" name="object 43"/>
            <p:cNvSpPr/>
            <p:nvPr/>
          </p:nvSpPr>
          <p:spPr>
            <a:xfrm>
              <a:off x="6246876" y="4643628"/>
              <a:ext cx="60960" cy="62865"/>
            </a:xfrm>
            <a:custGeom>
              <a:avLst/>
              <a:gdLst/>
              <a:ahLst/>
              <a:cxnLst/>
              <a:rect l="l" t="t" r="r" b="b"/>
              <a:pathLst>
                <a:path w="60960" h="62864">
                  <a:moveTo>
                    <a:pt x="60960" y="0"/>
                  </a:moveTo>
                  <a:lnTo>
                    <a:pt x="0" y="0"/>
                  </a:lnTo>
                  <a:lnTo>
                    <a:pt x="0" y="62484"/>
                  </a:lnTo>
                  <a:lnTo>
                    <a:pt x="60960" y="62484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1F28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246876" y="4643628"/>
              <a:ext cx="60960" cy="62865"/>
            </a:xfrm>
            <a:custGeom>
              <a:avLst/>
              <a:gdLst/>
              <a:ahLst/>
              <a:cxnLst/>
              <a:rect l="l" t="t" r="r" b="b"/>
              <a:pathLst>
                <a:path w="60960" h="62864">
                  <a:moveTo>
                    <a:pt x="0" y="62484"/>
                  </a:moveTo>
                  <a:lnTo>
                    <a:pt x="60960" y="62484"/>
                  </a:lnTo>
                  <a:lnTo>
                    <a:pt x="60960" y="0"/>
                  </a:lnTo>
                  <a:lnTo>
                    <a:pt x="0" y="0"/>
                  </a:lnTo>
                  <a:lnTo>
                    <a:pt x="0" y="62484"/>
                  </a:lnTo>
                  <a:close/>
                </a:path>
              </a:pathLst>
            </a:custGeom>
            <a:ln w="12700">
              <a:solidFill>
                <a:srgbClr val="6B6D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object 45"/>
          <p:cNvGrpSpPr/>
          <p:nvPr/>
        </p:nvGrpSpPr>
        <p:grpSpPr>
          <a:xfrm>
            <a:off x="7202169" y="4637278"/>
            <a:ext cx="73660" cy="75565"/>
            <a:chOff x="7202169" y="4637278"/>
            <a:chExt cx="73660" cy="75565"/>
          </a:xfrm>
        </p:grpSpPr>
        <p:sp>
          <p:nvSpPr>
            <p:cNvPr id="46" name="object 46"/>
            <p:cNvSpPr/>
            <p:nvPr/>
          </p:nvSpPr>
          <p:spPr>
            <a:xfrm>
              <a:off x="7208519" y="4643628"/>
              <a:ext cx="60960" cy="62865"/>
            </a:xfrm>
            <a:custGeom>
              <a:avLst/>
              <a:gdLst/>
              <a:ahLst/>
              <a:cxnLst/>
              <a:rect l="l" t="t" r="r" b="b"/>
              <a:pathLst>
                <a:path w="60959" h="62864">
                  <a:moveTo>
                    <a:pt x="60959" y="0"/>
                  </a:moveTo>
                  <a:lnTo>
                    <a:pt x="0" y="0"/>
                  </a:lnTo>
                  <a:lnTo>
                    <a:pt x="0" y="62484"/>
                  </a:lnTo>
                  <a:lnTo>
                    <a:pt x="60959" y="62484"/>
                  </a:lnTo>
                  <a:lnTo>
                    <a:pt x="60959" y="0"/>
                  </a:lnTo>
                  <a:close/>
                </a:path>
              </a:pathLst>
            </a:custGeom>
            <a:solidFill>
              <a:srgbClr val="0058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208519" y="4643628"/>
              <a:ext cx="60960" cy="62865"/>
            </a:xfrm>
            <a:custGeom>
              <a:avLst/>
              <a:gdLst/>
              <a:ahLst/>
              <a:cxnLst/>
              <a:rect l="l" t="t" r="r" b="b"/>
              <a:pathLst>
                <a:path w="60959" h="62864">
                  <a:moveTo>
                    <a:pt x="0" y="62484"/>
                  </a:moveTo>
                  <a:lnTo>
                    <a:pt x="60959" y="62484"/>
                  </a:lnTo>
                  <a:lnTo>
                    <a:pt x="60959" y="0"/>
                  </a:lnTo>
                  <a:lnTo>
                    <a:pt x="0" y="0"/>
                  </a:lnTo>
                  <a:lnTo>
                    <a:pt x="0" y="62484"/>
                  </a:lnTo>
                  <a:close/>
                </a:path>
              </a:pathLst>
            </a:custGeom>
            <a:ln w="12700">
              <a:solidFill>
                <a:srgbClr val="6B6D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5438013" y="4587367"/>
            <a:ext cx="25971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7255" algn="l"/>
                <a:tab pos="1858645" algn="l"/>
              </a:tabLst>
            </a:pP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Direct</a:t>
            </a:r>
            <a:r>
              <a:rPr sz="900" spc="4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Effect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	Indirect</a:t>
            </a:r>
            <a:r>
              <a:rPr sz="900" spc="-90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Effect</a:t>
            </a:r>
            <a:r>
              <a:rPr sz="900" dirty="0">
                <a:solidFill>
                  <a:srgbClr val="6B6D70"/>
                </a:solidFill>
                <a:latin typeface="Tahoma"/>
                <a:cs typeface="Tahoma"/>
              </a:rPr>
              <a:t>	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Induced</a:t>
            </a:r>
            <a:r>
              <a:rPr sz="900" spc="-114" dirty="0">
                <a:solidFill>
                  <a:srgbClr val="6B6D70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B6D70"/>
                </a:solidFill>
                <a:latin typeface="Tahoma"/>
                <a:cs typeface="Tahoma"/>
              </a:rPr>
              <a:t>Effect</a:t>
            </a:r>
            <a:endParaRPr sz="900">
              <a:latin typeface="Tahoma"/>
              <a:cs typeface="Tahoma"/>
            </a:endParaRPr>
          </a:p>
        </p:txBody>
      </p:sp>
      <p:sp>
        <p:nvSpPr>
          <p:cNvPr id="49" name="object 4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HIGHER</a:t>
            </a:r>
            <a:r>
              <a:rPr spc="-30" dirty="0"/>
              <a:t> </a:t>
            </a:r>
            <a:r>
              <a:rPr spc="-10" dirty="0"/>
              <a:t>EDUCATION</a:t>
            </a:r>
          </a:p>
        </p:txBody>
      </p:sp>
      <p:sp>
        <p:nvSpPr>
          <p:cNvPr id="50" name="object 5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6985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20" dirty="0"/>
              <a:t>7</a:t>
            </a:fld>
            <a:endParaRPr spc="2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03120" y="2667000"/>
            <a:ext cx="7040880" cy="1873250"/>
          </a:xfrm>
          <a:prstGeom prst="rect">
            <a:avLst/>
          </a:prstGeom>
          <a:solidFill>
            <a:srgbClr val="00584E">
              <a:alpha val="72940"/>
            </a:srgbClr>
          </a:solidFill>
        </p:spPr>
        <p:txBody>
          <a:bodyPr vert="horz" wrap="square" lIns="0" tIns="570865" rIns="0" bIns="0" rtlCol="0">
            <a:spAutoFit/>
          </a:bodyPr>
          <a:lstStyle/>
          <a:p>
            <a:pPr marL="470534">
              <a:lnSpc>
                <a:spcPct val="100000"/>
              </a:lnSpc>
              <a:spcBef>
                <a:spcPts val="4495"/>
              </a:spcBef>
            </a:pPr>
            <a:r>
              <a:rPr sz="4000" b="1" spc="-250" dirty="0">
                <a:solidFill>
                  <a:srgbClr val="FFFFFF"/>
                </a:solidFill>
                <a:latin typeface="Trebuchet MS"/>
                <a:cs typeface="Trebuchet MS"/>
              </a:rPr>
              <a:t>SUPPLY-</a:t>
            </a:r>
            <a:r>
              <a:rPr sz="4000" b="1" spc="-210" dirty="0">
                <a:solidFill>
                  <a:srgbClr val="FFFFFF"/>
                </a:solidFill>
                <a:latin typeface="Trebuchet MS"/>
                <a:cs typeface="Trebuchet MS"/>
              </a:rPr>
              <a:t>SIDE</a:t>
            </a:r>
            <a:r>
              <a:rPr sz="4000" b="1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000" b="1" spc="-300" dirty="0">
                <a:solidFill>
                  <a:srgbClr val="FFFFFF"/>
                </a:solidFill>
                <a:latin typeface="Trebuchet MS"/>
                <a:cs typeface="Trebuchet MS"/>
              </a:rPr>
              <a:t>ANALYSIS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16111" y="6240779"/>
            <a:ext cx="346075" cy="617220"/>
          </a:xfrm>
          <a:prstGeom prst="rect">
            <a:avLst/>
          </a:prstGeom>
          <a:solidFill>
            <a:srgbClr val="00584E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</a:pPr>
            <a:r>
              <a:rPr sz="1200" b="1" spc="1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37160"/>
            <a:ext cx="8516620" cy="457200"/>
          </a:xfrm>
          <a:custGeom>
            <a:avLst/>
            <a:gdLst/>
            <a:ahLst/>
            <a:cxnLst/>
            <a:rect l="l" t="t" r="r" b="b"/>
            <a:pathLst>
              <a:path w="8516620" h="457200">
                <a:moveTo>
                  <a:pt x="8516112" y="0"/>
                </a:moveTo>
                <a:lnTo>
                  <a:pt x="0" y="0"/>
                </a:lnTo>
                <a:lnTo>
                  <a:pt x="0" y="457200"/>
                </a:lnTo>
                <a:lnTo>
                  <a:pt x="8516112" y="457200"/>
                </a:lnTo>
                <a:lnTo>
                  <a:pt x="8516112" y="0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516111" y="6240779"/>
            <a:ext cx="346075" cy="617220"/>
          </a:xfrm>
          <a:custGeom>
            <a:avLst/>
            <a:gdLst/>
            <a:ahLst/>
            <a:cxnLst/>
            <a:rect l="l" t="t" r="r" b="b"/>
            <a:pathLst>
              <a:path w="346075" h="617220">
                <a:moveTo>
                  <a:pt x="345948" y="0"/>
                </a:moveTo>
                <a:lnTo>
                  <a:pt x="0" y="0"/>
                </a:lnTo>
                <a:lnTo>
                  <a:pt x="0" y="617220"/>
                </a:lnTo>
                <a:lnTo>
                  <a:pt x="345948" y="617220"/>
                </a:lnTo>
                <a:lnTo>
                  <a:pt x="345948" y="0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8095" y="6240779"/>
            <a:ext cx="0" cy="499109"/>
          </a:xfrm>
          <a:custGeom>
            <a:avLst/>
            <a:gdLst/>
            <a:ahLst/>
            <a:cxnLst/>
            <a:rect l="l" t="t" r="r" b="b"/>
            <a:pathLst>
              <a:path h="499109">
                <a:moveTo>
                  <a:pt x="0" y="0"/>
                </a:moveTo>
                <a:lnTo>
                  <a:pt x="0" y="498574"/>
                </a:lnTo>
              </a:path>
            </a:pathLst>
          </a:custGeom>
          <a:ln w="9525">
            <a:solidFill>
              <a:srgbClr val="767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7452" y="6265164"/>
            <a:ext cx="478536" cy="41910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61620" y="178130"/>
            <a:ext cx="29546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0" dirty="0"/>
              <a:t>SUPPLY-</a:t>
            </a:r>
            <a:r>
              <a:rPr spc="-130" dirty="0"/>
              <a:t>SIDE</a:t>
            </a:r>
            <a:r>
              <a:rPr spc="-25" dirty="0"/>
              <a:t> </a:t>
            </a:r>
            <a:r>
              <a:rPr spc="-225" dirty="0"/>
              <a:t>OVERVIEW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69240" y="868426"/>
            <a:ext cx="4149725" cy="435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Hanover</a:t>
            </a:r>
            <a:r>
              <a:rPr sz="1100" spc="4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Research’s</a:t>
            </a:r>
            <a:r>
              <a:rPr sz="1100" spc="4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Supply-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Side</a:t>
            </a:r>
            <a:r>
              <a:rPr sz="1100" spc="4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Economic</a:t>
            </a:r>
            <a:r>
              <a:rPr sz="1100" spc="4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Impact</a:t>
            </a:r>
            <a:r>
              <a:rPr sz="1100" spc="4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Analysis</a:t>
            </a:r>
            <a:r>
              <a:rPr sz="1100" spc="4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is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organized</a:t>
            </a:r>
            <a:r>
              <a:rPr sz="1100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into</a:t>
            </a:r>
            <a:r>
              <a:rPr sz="1100" spc="-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three</a:t>
            </a:r>
            <a:r>
              <a:rPr sz="1100" spc="-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main</a:t>
            </a:r>
            <a:r>
              <a:rPr sz="1100" spc="-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components: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ahoma"/>
              <a:cs typeface="Tahoma"/>
            </a:endParaRPr>
          </a:p>
          <a:p>
            <a:pPr marL="184785" marR="5080" indent="-172720" algn="just">
              <a:lnSpc>
                <a:spcPct val="100000"/>
              </a:lnSpc>
              <a:buFont typeface="Wingdings"/>
              <a:buChar char=""/>
              <a:tabLst>
                <a:tab pos="184785" algn="l"/>
              </a:tabLst>
            </a:pP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Academic</a:t>
            </a:r>
            <a:r>
              <a:rPr sz="1100" b="1" spc="3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20" dirty="0">
                <a:solidFill>
                  <a:srgbClr val="1F1F20"/>
                </a:solidFill>
                <a:latin typeface="Tahoma"/>
                <a:cs typeface="Tahoma"/>
              </a:rPr>
              <a:t>Impact</a:t>
            </a:r>
            <a:r>
              <a:rPr sz="1100" b="1" spc="2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analyzes</a:t>
            </a:r>
            <a:r>
              <a:rPr sz="1100" spc="2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2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impact</a:t>
            </a:r>
            <a:r>
              <a:rPr sz="1100" spc="2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2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Governors</a:t>
            </a:r>
            <a:r>
              <a:rPr sz="1100" spc="2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State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University’s</a:t>
            </a:r>
            <a:r>
              <a:rPr sz="1100" spc="1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academic</a:t>
            </a:r>
            <a:r>
              <a:rPr sz="1100" spc="1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programs</a:t>
            </a:r>
            <a:r>
              <a:rPr sz="1100" spc="1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on</a:t>
            </a:r>
            <a:r>
              <a:rPr sz="1100" spc="1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Cook,</a:t>
            </a:r>
            <a:r>
              <a:rPr sz="1100" spc="1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Will,</a:t>
            </a:r>
            <a:r>
              <a:rPr sz="1100" spc="1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1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Kankakee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Counties,</a:t>
            </a:r>
            <a:r>
              <a:rPr sz="1100" spc="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including</a:t>
            </a:r>
            <a:r>
              <a:rPr sz="1100" spc="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snapshots</a:t>
            </a:r>
            <a:r>
              <a:rPr sz="1100" spc="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student</a:t>
            </a:r>
            <a:r>
              <a:rPr sz="1100" spc="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enrollment,</a:t>
            </a:r>
            <a:r>
              <a:rPr sz="1100" spc="10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academic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rankings,</a:t>
            </a:r>
            <a:r>
              <a:rPr sz="1100" spc="3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3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3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alignment</a:t>
            </a:r>
            <a:r>
              <a:rPr sz="1100" spc="3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between</a:t>
            </a:r>
            <a:r>
              <a:rPr sz="1100" spc="3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degree</a:t>
            </a:r>
            <a:r>
              <a:rPr sz="1100" spc="3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offerings</a:t>
            </a:r>
            <a:r>
              <a:rPr sz="1100" spc="3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and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employment</a:t>
            </a:r>
            <a:r>
              <a:rPr sz="1100" spc="-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demand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1F1F20"/>
              </a:buClr>
              <a:buFont typeface="Wingdings"/>
              <a:buChar char=""/>
            </a:pPr>
            <a:endParaRPr sz="950">
              <a:latin typeface="Tahoma"/>
              <a:cs typeface="Tahoma"/>
            </a:endParaRPr>
          </a:p>
          <a:p>
            <a:pPr marL="184785" marR="5715" indent="-172720" algn="just">
              <a:lnSpc>
                <a:spcPct val="100000"/>
              </a:lnSpc>
              <a:buFont typeface="Wingdings"/>
              <a:buChar char=""/>
              <a:tabLst>
                <a:tab pos="184785" algn="l"/>
              </a:tabLst>
            </a:pP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Alumni</a:t>
            </a:r>
            <a:r>
              <a:rPr sz="1100" b="1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110" dirty="0">
                <a:solidFill>
                  <a:srgbClr val="1F1F20"/>
                </a:solidFill>
                <a:latin typeface="Tahoma"/>
                <a:cs typeface="Tahoma"/>
              </a:rPr>
              <a:t>Impact</a:t>
            </a:r>
            <a:r>
              <a:rPr sz="1100" b="1" spc="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evaluates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impact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Governors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State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 University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alumni</a:t>
            </a:r>
            <a:r>
              <a:rPr sz="1100" spc="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have</a:t>
            </a:r>
            <a:r>
              <a:rPr sz="1100" spc="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on</a:t>
            </a:r>
            <a:r>
              <a:rPr sz="1100" spc="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community,</a:t>
            </a:r>
            <a:r>
              <a:rPr sz="1100" spc="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including</a:t>
            </a:r>
            <a:r>
              <a:rPr sz="1100" spc="9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estimated</a:t>
            </a:r>
            <a:r>
              <a:rPr sz="1100" spc="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additional earnings</a:t>
            </a:r>
            <a:r>
              <a:rPr sz="1100" spc="-10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as</a:t>
            </a:r>
            <a:r>
              <a:rPr sz="1100" spc="-7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a</a:t>
            </a:r>
            <a:r>
              <a:rPr sz="1100" spc="-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result</a:t>
            </a:r>
            <a:r>
              <a:rPr sz="1100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receiving</a:t>
            </a:r>
            <a:r>
              <a:rPr sz="1100" spc="-8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their</a:t>
            </a:r>
            <a:r>
              <a:rPr sz="1100" spc="-9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degree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1F1F20"/>
              </a:buClr>
              <a:buFont typeface="Wingdings"/>
              <a:buChar char=""/>
            </a:pPr>
            <a:endParaRPr sz="950">
              <a:latin typeface="Tahoma"/>
              <a:cs typeface="Tahoma"/>
            </a:endParaRPr>
          </a:p>
          <a:p>
            <a:pPr marL="184785" marR="5715" indent="-172720" algn="just">
              <a:lnSpc>
                <a:spcPct val="100000"/>
              </a:lnSpc>
              <a:buFont typeface="Wingdings"/>
              <a:buChar char=""/>
              <a:tabLst>
                <a:tab pos="184785" algn="l"/>
              </a:tabLst>
            </a:pPr>
            <a:r>
              <a:rPr sz="1100" b="1" spc="-45" dirty="0">
                <a:solidFill>
                  <a:srgbClr val="1F1F20"/>
                </a:solidFill>
                <a:latin typeface="Tahoma"/>
                <a:cs typeface="Tahoma"/>
              </a:rPr>
              <a:t>Community</a:t>
            </a:r>
            <a:r>
              <a:rPr sz="1100" b="1" spc="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Engagement</a:t>
            </a:r>
            <a:r>
              <a:rPr sz="1100" b="1" spc="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1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b="1" spc="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70" dirty="0">
                <a:solidFill>
                  <a:srgbClr val="1F1F20"/>
                </a:solidFill>
                <a:latin typeface="Tahoma"/>
                <a:cs typeface="Tahoma"/>
              </a:rPr>
              <a:t>Impact</a:t>
            </a:r>
            <a:r>
              <a:rPr sz="1100" b="1" spc="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evaluates</a:t>
            </a:r>
            <a:r>
              <a:rPr sz="1100" spc="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impact</a:t>
            </a:r>
            <a:r>
              <a:rPr sz="1100" spc="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of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Governors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State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University’s</a:t>
            </a:r>
            <a:r>
              <a:rPr sz="1100" spc="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programs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events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on</a:t>
            </a:r>
            <a:r>
              <a:rPr sz="1100" spc="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Cook,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Will,</a:t>
            </a:r>
            <a:r>
              <a:rPr sz="11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Kankakee</a:t>
            </a:r>
            <a:r>
              <a:rPr sz="1100" spc="-7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County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communities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ahoma"/>
              <a:cs typeface="Tahoma"/>
            </a:endParaRPr>
          </a:p>
          <a:p>
            <a:pPr marL="12700" marR="5715" algn="just">
              <a:lnSpc>
                <a:spcPct val="100000"/>
              </a:lnSpc>
            </a:pP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Quantifiable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contributions</a:t>
            </a:r>
            <a:r>
              <a:rPr sz="1100" spc="-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include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 4,358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students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enrolled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 2022;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-6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an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estimated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110" dirty="0">
                <a:solidFill>
                  <a:srgbClr val="1F1F20"/>
                </a:solidFill>
                <a:latin typeface="Tahoma"/>
                <a:cs typeface="Tahoma"/>
              </a:rPr>
              <a:t>$31</a:t>
            </a:r>
            <a:r>
              <a:rPr sz="1100" b="1" spc="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b="1" spc="-80" dirty="0">
                <a:solidFill>
                  <a:srgbClr val="1F1F20"/>
                </a:solidFill>
                <a:latin typeface="Tahoma"/>
                <a:cs typeface="Tahoma"/>
              </a:rPr>
              <a:t>million</a:t>
            </a:r>
            <a:r>
              <a:rPr sz="1100" b="1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additional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annual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income</a:t>
            </a:r>
            <a:r>
              <a:rPr sz="1100" spc="-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earned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by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graduates</a:t>
            </a:r>
            <a:r>
              <a:rPr sz="1100" spc="-114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remaining</a:t>
            </a:r>
            <a:r>
              <a:rPr sz="1100" spc="-1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-1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1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local</a:t>
            </a:r>
            <a:r>
              <a:rPr sz="1100" spc="-8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area.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</a:pP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Governors</a:t>
            </a:r>
            <a:r>
              <a:rPr sz="1100" spc="90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State</a:t>
            </a:r>
            <a:r>
              <a:rPr sz="1100" spc="95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University</a:t>
            </a:r>
            <a:r>
              <a:rPr sz="1100" spc="85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students,</a:t>
            </a:r>
            <a:r>
              <a:rPr sz="1100" spc="95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staff,</a:t>
            </a:r>
            <a:r>
              <a:rPr sz="1100" spc="100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85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alumni</a:t>
            </a:r>
            <a:r>
              <a:rPr sz="1100" spc="90" dirty="0">
                <a:solidFill>
                  <a:srgbClr val="1F1F20"/>
                </a:solidFill>
                <a:latin typeface="Tahoma"/>
                <a:cs typeface="Tahoma"/>
              </a:rPr>
              <a:t> 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also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contribute</a:t>
            </a:r>
            <a:r>
              <a:rPr sz="1100" spc="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to</a:t>
            </a:r>
            <a:r>
              <a:rPr sz="1100" spc="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1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community</a:t>
            </a:r>
            <a:r>
              <a:rPr sz="1100" spc="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via</a:t>
            </a:r>
            <a:r>
              <a:rPr sz="1100" spc="15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1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Center</a:t>
            </a:r>
            <a:r>
              <a:rPr sz="1100" spc="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for</a:t>
            </a:r>
            <a:r>
              <a:rPr sz="1100" spc="1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Performing</a:t>
            </a:r>
            <a:r>
              <a:rPr sz="1100" spc="1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Arts’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initiatives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-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events,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community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service</a:t>
            </a:r>
            <a:r>
              <a:rPr sz="1100" spc="-3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both</a:t>
            </a:r>
            <a:r>
              <a:rPr sz="1100" spc="-1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in</a:t>
            </a:r>
            <a:r>
              <a:rPr sz="1100" spc="-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-3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local</a:t>
            </a:r>
            <a:r>
              <a:rPr sz="1100" spc="-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area</a:t>
            </a:r>
            <a:r>
              <a:rPr sz="1100" spc="-25" dirty="0">
                <a:solidFill>
                  <a:srgbClr val="1F1F20"/>
                </a:solidFill>
                <a:latin typeface="Tahoma"/>
                <a:cs typeface="Tahoma"/>
              </a:rPr>
              <a:t> and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beyond,</a:t>
            </a:r>
            <a:r>
              <a:rPr sz="1100" spc="15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and</a:t>
            </a:r>
            <a:r>
              <a:rPr sz="1100" spc="1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workforce</a:t>
            </a:r>
            <a:r>
              <a:rPr sz="1100" spc="12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development</a:t>
            </a:r>
            <a:r>
              <a:rPr sz="1100" spc="1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via</a:t>
            </a:r>
            <a:r>
              <a:rPr sz="1100" spc="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the</a:t>
            </a:r>
            <a:r>
              <a:rPr sz="1100" spc="140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School</a:t>
            </a:r>
            <a:r>
              <a:rPr sz="1100" spc="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dirty="0">
                <a:solidFill>
                  <a:srgbClr val="1F1F20"/>
                </a:solidFill>
                <a:latin typeface="Tahoma"/>
                <a:cs typeface="Tahoma"/>
              </a:rPr>
              <a:t>of</a:t>
            </a:r>
            <a:r>
              <a:rPr sz="1100" spc="145" dirty="0">
                <a:solidFill>
                  <a:srgbClr val="1F1F20"/>
                </a:solidFill>
                <a:latin typeface="Tahoma"/>
                <a:cs typeface="Tahoma"/>
              </a:rPr>
              <a:t> </a:t>
            </a:r>
            <a:r>
              <a:rPr sz="1100" spc="-10" dirty="0">
                <a:solidFill>
                  <a:srgbClr val="1F1F20"/>
                </a:solidFill>
                <a:latin typeface="Tahoma"/>
                <a:cs typeface="Tahoma"/>
              </a:rPr>
              <a:t>Extended Learning.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94579" y="838555"/>
            <a:ext cx="3926840" cy="1149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8870" marR="5080" indent="-1106805">
              <a:lnSpc>
                <a:spcPct val="110000"/>
              </a:lnSpc>
              <a:spcBef>
                <a:spcPts val="100"/>
              </a:spcBef>
            </a:pPr>
            <a:r>
              <a:rPr sz="2000" b="1" spc="-40" dirty="0">
                <a:solidFill>
                  <a:srgbClr val="00584E"/>
                </a:solidFill>
                <a:latin typeface="Calibri"/>
                <a:cs typeface="Calibri"/>
              </a:rPr>
              <a:t>SIGNIFICANT</a:t>
            </a:r>
            <a:r>
              <a:rPr sz="2000" b="1" spc="95" dirty="0">
                <a:solidFill>
                  <a:srgbClr val="00584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584E"/>
                </a:solidFill>
                <a:latin typeface="Calibri"/>
                <a:cs typeface="Calibri"/>
              </a:rPr>
              <a:t>SUPPLY-SIDE</a:t>
            </a:r>
            <a:r>
              <a:rPr sz="2000" b="1" spc="120" dirty="0">
                <a:solidFill>
                  <a:srgbClr val="00584E"/>
                </a:solidFill>
                <a:latin typeface="Calibri"/>
                <a:cs typeface="Calibri"/>
              </a:rPr>
              <a:t> </a:t>
            </a:r>
            <a:r>
              <a:rPr sz="2000" b="1" spc="-85" dirty="0">
                <a:solidFill>
                  <a:srgbClr val="00584E"/>
                </a:solidFill>
                <a:latin typeface="Calibri"/>
                <a:cs typeface="Calibri"/>
              </a:rPr>
              <a:t>ECONOMIC </a:t>
            </a:r>
            <a:r>
              <a:rPr sz="2000" b="1" spc="-10" dirty="0">
                <a:solidFill>
                  <a:srgbClr val="00584E"/>
                </a:solidFill>
                <a:latin typeface="Calibri"/>
                <a:cs typeface="Calibri"/>
              </a:rPr>
              <a:t>CONTRIBUTIONS</a:t>
            </a:r>
            <a:endParaRPr sz="2000">
              <a:latin typeface="Calibri"/>
              <a:cs typeface="Calibri"/>
            </a:endParaRPr>
          </a:p>
          <a:p>
            <a:pPr marL="1319530">
              <a:lnSpc>
                <a:spcPct val="100000"/>
              </a:lnSpc>
              <a:spcBef>
                <a:spcPts val="1889"/>
              </a:spcBef>
            </a:pPr>
            <a:r>
              <a:rPr sz="1400" b="1" spc="-95" dirty="0">
                <a:solidFill>
                  <a:srgbClr val="00584E"/>
                </a:solidFill>
                <a:latin typeface="Tahoma"/>
                <a:cs typeface="Tahoma"/>
              </a:rPr>
              <a:t>4,358</a:t>
            </a:r>
            <a:r>
              <a:rPr sz="1400" b="1" spc="-90" dirty="0">
                <a:solidFill>
                  <a:srgbClr val="00584E"/>
                </a:solidFill>
                <a:latin typeface="Tahoma"/>
                <a:cs typeface="Tahoma"/>
              </a:rPr>
              <a:t> enrollments</a:t>
            </a:r>
            <a:r>
              <a:rPr sz="1400" b="1" spc="-125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80" dirty="0">
                <a:solidFill>
                  <a:srgbClr val="00584E"/>
                </a:solidFill>
                <a:latin typeface="Tahoma"/>
                <a:cs typeface="Tahoma"/>
              </a:rPr>
              <a:t>in</a:t>
            </a:r>
            <a:r>
              <a:rPr sz="1400" b="1" spc="-9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20" dirty="0">
                <a:solidFill>
                  <a:srgbClr val="00584E"/>
                </a:solidFill>
                <a:latin typeface="Tahoma"/>
                <a:cs typeface="Tahoma"/>
              </a:rPr>
              <a:t>2022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28894" y="2736595"/>
            <a:ext cx="3250565" cy="13214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algn="ctr">
              <a:lnSpc>
                <a:spcPts val="1340"/>
              </a:lnSpc>
              <a:spcBef>
                <a:spcPts val="430"/>
              </a:spcBef>
            </a:pPr>
            <a:r>
              <a:rPr sz="1400" b="1" spc="-100" dirty="0">
                <a:solidFill>
                  <a:srgbClr val="00584E"/>
                </a:solidFill>
                <a:latin typeface="Tahoma"/>
                <a:cs typeface="Tahoma"/>
              </a:rPr>
              <a:t>Ranked</a:t>
            </a:r>
            <a:r>
              <a:rPr sz="1400" b="1" spc="-12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175" dirty="0">
                <a:solidFill>
                  <a:srgbClr val="00584E"/>
                </a:solidFill>
                <a:latin typeface="Tahoma"/>
                <a:cs typeface="Tahoma"/>
              </a:rPr>
              <a:t>#26</a:t>
            </a:r>
            <a:r>
              <a:rPr sz="1400" b="1" spc="-105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90" dirty="0">
                <a:solidFill>
                  <a:srgbClr val="00584E"/>
                </a:solidFill>
                <a:latin typeface="Tahoma"/>
                <a:cs typeface="Tahoma"/>
              </a:rPr>
              <a:t>Regionally</a:t>
            </a:r>
            <a:r>
              <a:rPr sz="1400" b="1" spc="-13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80" dirty="0">
                <a:solidFill>
                  <a:srgbClr val="00584E"/>
                </a:solidFill>
                <a:latin typeface="Tahoma"/>
                <a:cs typeface="Tahoma"/>
              </a:rPr>
              <a:t>in</a:t>
            </a:r>
            <a:r>
              <a:rPr sz="1400" b="1" spc="-10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85" dirty="0">
                <a:solidFill>
                  <a:srgbClr val="00584E"/>
                </a:solidFill>
                <a:latin typeface="Tahoma"/>
                <a:cs typeface="Tahoma"/>
              </a:rPr>
              <a:t>Social</a:t>
            </a:r>
            <a:r>
              <a:rPr sz="1400" b="1" spc="-14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30" dirty="0">
                <a:solidFill>
                  <a:srgbClr val="00584E"/>
                </a:solidFill>
                <a:latin typeface="Tahoma"/>
                <a:cs typeface="Tahoma"/>
              </a:rPr>
              <a:t>Mobility </a:t>
            </a:r>
            <a:r>
              <a:rPr sz="1400" b="1" spc="-85" dirty="0">
                <a:solidFill>
                  <a:srgbClr val="00584E"/>
                </a:solidFill>
                <a:latin typeface="Tahoma"/>
                <a:cs typeface="Tahoma"/>
              </a:rPr>
              <a:t>by</a:t>
            </a:r>
            <a:r>
              <a:rPr sz="1400" b="1" spc="-114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i="1" spc="-110" dirty="0">
                <a:solidFill>
                  <a:srgbClr val="00584E"/>
                </a:solidFill>
                <a:latin typeface="Trebuchet MS"/>
                <a:cs typeface="Trebuchet MS"/>
              </a:rPr>
              <a:t>U.S.</a:t>
            </a:r>
            <a:r>
              <a:rPr sz="1400" b="1" i="1" spc="-135" dirty="0">
                <a:solidFill>
                  <a:srgbClr val="00584E"/>
                </a:solidFill>
                <a:latin typeface="Trebuchet MS"/>
                <a:cs typeface="Trebuchet MS"/>
              </a:rPr>
              <a:t> </a:t>
            </a:r>
            <a:r>
              <a:rPr sz="1400" b="1" i="1" spc="-65" dirty="0">
                <a:solidFill>
                  <a:srgbClr val="00584E"/>
                </a:solidFill>
                <a:latin typeface="Trebuchet MS"/>
                <a:cs typeface="Trebuchet MS"/>
              </a:rPr>
              <a:t>News</a:t>
            </a:r>
            <a:r>
              <a:rPr sz="1400" b="1" i="1" spc="-130" dirty="0">
                <a:solidFill>
                  <a:srgbClr val="00584E"/>
                </a:solidFill>
                <a:latin typeface="Trebuchet MS"/>
                <a:cs typeface="Trebuchet MS"/>
              </a:rPr>
              <a:t> </a:t>
            </a:r>
            <a:r>
              <a:rPr sz="1400" b="1" i="1" spc="-80" dirty="0">
                <a:solidFill>
                  <a:srgbClr val="00584E"/>
                </a:solidFill>
                <a:latin typeface="Trebuchet MS"/>
                <a:cs typeface="Trebuchet MS"/>
              </a:rPr>
              <a:t>and</a:t>
            </a:r>
            <a:r>
              <a:rPr sz="1400" b="1" i="1" spc="-150" dirty="0">
                <a:solidFill>
                  <a:srgbClr val="00584E"/>
                </a:solidFill>
                <a:latin typeface="Trebuchet MS"/>
                <a:cs typeface="Trebuchet MS"/>
              </a:rPr>
              <a:t> </a:t>
            </a:r>
            <a:r>
              <a:rPr sz="1400" b="1" i="1" spc="-75" dirty="0">
                <a:solidFill>
                  <a:srgbClr val="00584E"/>
                </a:solidFill>
                <a:latin typeface="Trebuchet MS"/>
                <a:cs typeface="Trebuchet MS"/>
              </a:rPr>
              <a:t>World</a:t>
            </a:r>
            <a:r>
              <a:rPr sz="1400" b="1" i="1" spc="-135" dirty="0">
                <a:solidFill>
                  <a:srgbClr val="00584E"/>
                </a:solidFill>
                <a:latin typeface="Trebuchet MS"/>
                <a:cs typeface="Trebuchet MS"/>
              </a:rPr>
              <a:t> </a:t>
            </a:r>
            <a:r>
              <a:rPr sz="1400" b="1" i="1" spc="-10" dirty="0">
                <a:solidFill>
                  <a:srgbClr val="00584E"/>
                </a:solidFill>
                <a:latin typeface="Trebuchet MS"/>
                <a:cs typeface="Trebuchet MS"/>
              </a:rPr>
              <a:t>Report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Trebuchet MS"/>
              <a:cs typeface="Trebuchet MS"/>
            </a:endParaRPr>
          </a:p>
          <a:p>
            <a:pPr algn="ctr">
              <a:lnSpc>
                <a:spcPts val="1510"/>
              </a:lnSpc>
            </a:pPr>
            <a:r>
              <a:rPr sz="1400" b="1" spc="-90" dirty="0">
                <a:solidFill>
                  <a:srgbClr val="00584E"/>
                </a:solidFill>
                <a:latin typeface="Tahoma"/>
                <a:cs typeface="Tahoma"/>
              </a:rPr>
              <a:t>Estimated</a:t>
            </a:r>
            <a:r>
              <a:rPr sz="1400" b="1" spc="-114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80" dirty="0">
                <a:solidFill>
                  <a:srgbClr val="00584E"/>
                </a:solidFill>
                <a:latin typeface="Tahoma"/>
                <a:cs typeface="Tahoma"/>
              </a:rPr>
              <a:t>additional</a:t>
            </a:r>
            <a:r>
              <a:rPr sz="1400" b="1" spc="-125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95" dirty="0">
                <a:solidFill>
                  <a:srgbClr val="00584E"/>
                </a:solidFill>
                <a:latin typeface="Tahoma"/>
                <a:cs typeface="Tahoma"/>
              </a:rPr>
              <a:t>graduate</a:t>
            </a:r>
            <a:r>
              <a:rPr sz="1400" b="1" spc="-8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95" dirty="0">
                <a:solidFill>
                  <a:srgbClr val="00584E"/>
                </a:solidFill>
                <a:latin typeface="Tahoma"/>
                <a:cs typeface="Tahoma"/>
              </a:rPr>
              <a:t>income</a:t>
            </a:r>
            <a:r>
              <a:rPr sz="1400" b="1" spc="-13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35" dirty="0">
                <a:solidFill>
                  <a:srgbClr val="00584E"/>
                </a:solidFill>
                <a:latin typeface="Tahoma"/>
                <a:cs typeface="Tahoma"/>
              </a:rPr>
              <a:t>of</a:t>
            </a:r>
            <a:endParaRPr sz="1400">
              <a:latin typeface="Tahoma"/>
              <a:cs typeface="Tahoma"/>
            </a:endParaRPr>
          </a:p>
          <a:p>
            <a:pPr marL="3175" algn="ctr">
              <a:lnSpc>
                <a:spcPts val="1510"/>
              </a:lnSpc>
            </a:pPr>
            <a:r>
              <a:rPr sz="1400" b="1" spc="-95" dirty="0">
                <a:solidFill>
                  <a:srgbClr val="00584E"/>
                </a:solidFill>
                <a:latin typeface="Tahoma"/>
                <a:cs typeface="Tahoma"/>
              </a:rPr>
              <a:t>$30,788,464</a:t>
            </a:r>
            <a:r>
              <a:rPr sz="1400" b="1" spc="-125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80" dirty="0">
                <a:solidFill>
                  <a:srgbClr val="00584E"/>
                </a:solidFill>
                <a:latin typeface="Tahoma"/>
                <a:cs typeface="Tahoma"/>
              </a:rPr>
              <a:t>in</a:t>
            </a:r>
            <a:r>
              <a:rPr sz="1400" b="1" spc="-95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20" dirty="0">
                <a:solidFill>
                  <a:srgbClr val="00584E"/>
                </a:solidFill>
                <a:latin typeface="Tahoma"/>
                <a:cs typeface="Tahoma"/>
              </a:rPr>
              <a:t>2022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71209" y="4806441"/>
            <a:ext cx="2769235" cy="410209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108710" marR="5080" indent="-1096010">
              <a:lnSpc>
                <a:spcPts val="1340"/>
              </a:lnSpc>
              <a:spcBef>
                <a:spcPts val="430"/>
              </a:spcBef>
            </a:pPr>
            <a:r>
              <a:rPr sz="1400" b="1" spc="-250" dirty="0">
                <a:solidFill>
                  <a:srgbClr val="00584E"/>
                </a:solidFill>
                <a:latin typeface="Tahoma"/>
                <a:cs typeface="Tahoma"/>
              </a:rPr>
              <a:t>46%</a:t>
            </a:r>
            <a:r>
              <a:rPr sz="1400" b="1" spc="-11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65" dirty="0">
                <a:solidFill>
                  <a:srgbClr val="00584E"/>
                </a:solidFill>
                <a:latin typeface="Tahoma"/>
                <a:cs typeface="Tahoma"/>
              </a:rPr>
              <a:t>of</a:t>
            </a:r>
            <a:r>
              <a:rPr sz="1400" b="1" spc="-11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95" dirty="0">
                <a:solidFill>
                  <a:srgbClr val="00584E"/>
                </a:solidFill>
                <a:latin typeface="Tahoma"/>
                <a:cs typeface="Tahoma"/>
              </a:rPr>
              <a:t>students</a:t>
            </a:r>
            <a:r>
              <a:rPr sz="1400" b="1" spc="-135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85" dirty="0">
                <a:solidFill>
                  <a:srgbClr val="00584E"/>
                </a:solidFill>
                <a:latin typeface="Tahoma"/>
                <a:cs typeface="Tahoma"/>
              </a:rPr>
              <a:t>do</a:t>
            </a:r>
            <a:r>
              <a:rPr sz="1400" b="1" spc="-9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75" dirty="0">
                <a:solidFill>
                  <a:srgbClr val="00584E"/>
                </a:solidFill>
                <a:latin typeface="Tahoma"/>
                <a:cs typeface="Tahoma"/>
              </a:rPr>
              <a:t>not</a:t>
            </a:r>
            <a:r>
              <a:rPr sz="1400" b="1" spc="-120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100" dirty="0">
                <a:solidFill>
                  <a:srgbClr val="00584E"/>
                </a:solidFill>
                <a:latin typeface="Tahoma"/>
                <a:cs typeface="Tahoma"/>
              </a:rPr>
              <a:t>pay</a:t>
            </a:r>
            <a:r>
              <a:rPr sz="1400" b="1" spc="-105" dirty="0">
                <a:solidFill>
                  <a:srgbClr val="00584E"/>
                </a:solidFill>
                <a:latin typeface="Tahoma"/>
                <a:cs typeface="Tahoma"/>
              </a:rPr>
              <a:t> </a:t>
            </a:r>
            <a:r>
              <a:rPr sz="1400" b="1" spc="-85" dirty="0">
                <a:solidFill>
                  <a:srgbClr val="00584E"/>
                </a:solidFill>
                <a:latin typeface="Tahoma"/>
                <a:cs typeface="Tahoma"/>
              </a:rPr>
              <a:t>out-</a:t>
            </a:r>
            <a:r>
              <a:rPr sz="1400" b="1" spc="-35" dirty="0">
                <a:solidFill>
                  <a:srgbClr val="00584E"/>
                </a:solidFill>
                <a:latin typeface="Tahoma"/>
                <a:cs typeface="Tahoma"/>
              </a:rPr>
              <a:t>of- </a:t>
            </a:r>
            <a:r>
              <a:rPr sz="1400" b="1" spc="-10" dirty="0">
                <a:solidFill>
                  <a:srgbClr val="00584E"/>
                </a:solidFill>
                <a:latin typeface="Tahoma"/>
                <a:cs typeface="Tahoma"/>
              </a:rPr>
              <a:t>pocket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855527" y="1739556"/>
            <a:ext cx="509905" cy="422275"/>
          </a:xfrm>
          <a:custGeom>
            <a:avLst/>
            <a:gdLst/>
            <a:ahLst/>
            <a:cxnLst/>
            <a:rect l="l" t="t" r="r" b="b"/>
            <a:pathLst>
              <a:path w="509904" h="422275">
                <a:moveTo>
                  <a:pt x="208280" y="301523"/>
                </a:moveTo>
                <a:lnTo>
                  <a:pt x="90411" y="301523"/>
                </a:lnTo>
                <a:lnTo>
                  <a:pt x="90411" y="331673"/>
                </a:lnTo>
                <a:lnTo>
                  <a:pt x="178130" y="331673"/>
                </a:lnTo>
                <a:lnTo>
                  <a:pt x="208280" y="301523"/>
                </a:lnTo>
                <a:close/>
              </a:path>
              <a:path w="509904" h="422275">
                <a:moveTo>
                  <a:pt x="268592" y="241223"/>
                </a:moveTo>
                <a:lnTo>
                  <a:pt x="90411" y="241223"/>
                </a:lnTo>
                <a:lnTo>
                  <a:pt x="90411" y="271373"/>
                </a:lnTo>
                <a:lnTo>
                  <a:pt x="238442" y="271373"/>
                </a:lnTo>
                <a:lnTo>
                  <a:pt x="268592" y="241223"/>
                </a:lnTo>
                <a:close/>
              </a:path>
              <a:path w="509904" h="422275">
                <a:moveTo>
                  <a:pt x="412089" y="97713"/>
                </a:moveTo>
                <a:lnTo>
                  <a:pt x="375691" y="91427"/>
                </a:lnTo>
                <a:lnTo>
                  <a:pt x="301358" y="86690"/>
                </a:lnTo>
                <a:lnTo>
                  <a:pt x="227025" y="91427"/>
                </a:lnTo>
                <a:lnTo>
                  <a:pt x="166039" y="101955"/>
                </a:lnTo>
                <a:lnTo>
                  <a:pt x="124117" y="112763"/>
                </a:lnTo>
                <a:lnTo>
                  <a:pt x="89928" y="141249"/>
                </a:lnTo>
                <a:lnTo>
                  <a:pt x="91160" y="151511"/>
                </a:lnTo>
                <a:lnTo>
                  <a:pt x="96647" y="160782"/>
                </a:lnTo>
                <a:lnTo>
                  <a:pt x="104533" y="166878"/>
                </a:lnTo>
                <a:lnTo>
                  <a:pt x="113842" y="169430"/>
                </a:lnTo>
                <a:lnTo>
                  <a:pt x="123558" y="168097"/>
                </a:lnTo>
                <a:lnTo>
                  <a:pt x="137998" y="163626"/>
                </a:lnTo>
                <a:lnTo>
                  <a:pt x="176301" y="153771"/>
                </a:lnTo>
                <a:lnTo>
                  <a:pt x="232689" y="143929"/>
                </a:lnTo>
                <a:lnTo>
                  <a:pt x="301358" y="139458"/>
                </a:lnTo>
                <a:lnTo>
                  <a:pt x="366141" y="143675"/>
                </a:lnTo>
                <a:lnTo>
                  <a:pt x="370357" y="139458"/>
                </a:lnTo>
                <a:lnTo>
                  <a:pt x="412089" y="97713"/>
                </a:lnTo>
                <a:close/>
              </a:path>
              <a:path w="509904" h="422275">
                <a:moveTo>
                  <a:pt x="509816" y="0"/>
                </a:moveTo>
                <a:lnTo>
                  <a:pt x="0" y="0"/>
                </a:lnTo>
                <a:lnTo>
                  <a:pt x="0" y="422135"/>
                </a:lnTo>
                <a:lnTo>
                  <a:pt x="87680" y="422135"/>
                </a:lnTo>
                <a:lnTo>
                  <a:pt x="132905" y="376897"/>
                </a:lnTo>
                <a:lnTo>
                  <a:pt x="45212" y="376897"/>
                </a:lnTo>
                <a:lnTo>
                  <a:pt x="45212" y="45224"/>
                </a:lnTo>
                <a:lnTo>
                  <a:pt x="464591" y="45224"/>
                </a:lnTo>
                <a:lnTo>
                  <a:pt x="509816" y="0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4942180" y="2571817"/>
            <a:ext cx="430530" cy="455930"/>
            <a:chOff x="4942180" y="2571817"/>
            <a:chExt cx="430530" cy="455930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91150" y="2832635"/>
              <a:ext cx="194643" cy="19465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97580" y="2571817"/>
              <a:ext cx="174787" cy="238491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4942179" y="2571825"/>
              <a:ext cx="328295" cy="273050"/>
            </a:xfrm>
            <a:custGeom>
              <a:avLst/>
              <a:gdLst/>
              <a:ahLst/>
              <a:cxnLst/>
              <a:rect l="l" t="t" r="r" b="b"/>
              <a:pathLst>
                <a:path w="328295" h="273050">
                  <a:moveTo>
                    <a:pt x="174028" y="234429"/>
                  </a:moveTo>
                  <a:lnTo>
                    <a:pt x="127317" y="128905"/>
                  </a:lnTo>
                  <a:lnTo>
                    <a:pt x="68554" y="0"/>
                  </a:lnTo>
                  <a:lnTo>
                    <a:pt x="41427" y="0"/>
                  </a:lnTo>
                  <a:lnTo>
                    <a:pt x="0" y="63322"/>
                  </a:lnTo>
                  <a:lnTo>
                    <a:pt x="92659" y="272872"/>
                  </a:lnTo>
                  <a:lnTo>
                    <a:pt x="110985" y="260184"/>
                  </a:lnTo>
                  <a:lnTo>
                    <a:pt x="130797" y="249415"/>
                  </a:lnTo>
                  <a:lnTo>
                    <a:pt x="151879" y="240753"/>
                  </a:lnTo>
                  <a:lnTo>
                    <a:pt x="174028" y="234429"/>
                  </a:lnTo>
                  <a:close/>
                </a:path>
                <a:path w="328295" h="273050">
                  <a:moveTo>
                    <a:pt x="327723" y="749"/>
                  </a:moveTo>
                  <a:lnTo>
                    <a:pt x="101701" y="749"/>
                  </a:lnTo>
                  <a:lnTo>
                    <a:pt x="143141" y="91211"/>
                  </a:lnTo>
                  <a:lnTo>
                    <a:pt x="286283" y="91211"/>
                  </a:lnTo>
                  <a:lnTo>
                    <a:pt x="327723" y="749"/>
                  </a:lnTo>
                  <a:close/>
                </a:path>
              </a:pathLst>
            </a:custGeom>
            <a:solidFill>
              <a:srgbClr val="0058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4797971" y="3599522"/>
            <a:ext cx="520700" cy="530225"/>
          </a:xfrm>
          <a:custGeom>
            <a:avLst/>
            <a:gdLst/>
            <a:ahLst/>
            <a:cxnLst/>
            <a:rect l="l" t="t" r="r" b="b"/>
            <a:pathLst>
              <a:path w="520700" h="530225">
                <a:moveTo>
                  <a:pt x="165735" y="372097"/>
                </a:moveTo>
                <a:lnTo>
                  <a:pt x="163969" y="362902"/>
                </a:lnTo>
                <a:lnTo>
                  <a:pt x="159118" y="355384"/>
                </a:lnTo>
                <a:lnTo>
                  <a:pt x="151930" y="350304"/>
                </a:lnTo>
                <a:lnTo>
                  <a:pt x="143141" y="348449"/>
                </a:lnTo>
                <a:lnTo>
                  <a:pt x="134340" y="350304"/>
                </a:lnTo>
                <a:lnTo>
                  <a:pt x="127152" y="355384"/>
                </a:lnTo>
                <a:lnTo>
                  <a:pt x="122313" y="362902"/>
                </a:lnTo>
                <a:lnTo>
                  <a:pt x="120535" y="372097"/>
                </a:lnTo>
                <a:lnTo>
                  <a:pt x="122313" y="381304"/>
                </a:lnTo>
                <a:lnTo>
                  <a:pt x="127152" y="388823"/>
                </a:lnTo>
                <a:lnTo>
                  <a:pt x="134340" y="393890"/>
                </a:lnTo>
                <a:lnTo>
                  <a:pt x="143141" y="395757"/>
                </a:lnTo>
                <a:lnTo>
                  <a:pt x="151930" y="393890"/>
                </a:lnTo>
                <a:lnTo>
                  <a:pt x="159118" y="388823"/>
                </a:lnTo>
                <a:lnTo>
                  <a:pt x="163969" y="381304"/>
                </a:lnTo>
                <a:lnTo>
                  <a:pt x="165735" y="372097"/>
                </a:lnTo>
                <a:close/>
              </a:path>
              <a:path w="520700" h="530225">
                <a:moveTo>
                  <a:pt x="307009" y="300355"/>
                </a:moveTo>
                <a:lnTo>
                  <a:pt x="288874" y="316357"/>
                </a:lnTo>
                <a:lnTo>
                  <a:pt x="285546" y="322808"/>
                </a:lnTo>
                <a:lnTo>
                  <a:pt x="307009" y="300355"/>
                </a:lnTo>
                <a:close/>
              </a:path>
              <a:path w="520700" h="530225">
                <a:moveTo>
                  <a:pt x="389178" y="214426"/>
                </a:moveTo>
                <a:lnTo>
                  <a:pt x="0" y="214426"/>
                </a:lnTo>
                <a:lnTo>
                  <a:pt x="0" y="529767"/>
                </a:lnTo>
                <a:lnTo>
                  <a:pt x="87642" y="529767"/>
                </a:lnTo>
                <a:lnTo>
                  <a:pt x="132880" y="482473"/>
                </a:lnTo>
                <a:lnTo>
                  <a:pt x="75336" y="482473"/>
                </a:lnTo>
                <a:lnTo>
                  <a:pt x="45199" y="450938"/>
                </a:lnTo>
                <a:lnTo>
                  <a:pt x="45199" y="293268"/>
                </a:lnTo>
                <a:lnTo>
                  <a:pt x="75336" y="261734"/>
                </a:lnTo>
                <a:lnTo>
                  <a:pt x="343941" y="261734"/>
                </a:lnTo>
                <a:lnTo>
                  <a:pt x="389178" y="214426"/>
                </a:lnTo>
                <a:close/>
              </a:path>
              <a:path w="520700" h="530225">
                <a:moveTo>
                  <a:pt x="474827" y="124853"/>
                </a:moveTo>
                <a:lnTo>
                  <a:pt x="195872" y="182892"/>
                </a:lnTo>
                <a:lnTo>
                  <a:pt x="419328" y="182892"/>
                </a:lnTo>
                <a:lnTo>
                  <a:pt x="474827" y="124853"/>
                </a:lnTo>
                <a:close/>
              </a:path>
              <a:path w="520700" h="530225">
                <a:moveTo>
                  <a:pt x="520623" y="76962"/>
                </a:moveTo>
                <a:lnTo>
                  <a:pt x="515010" y="62280"/>
                </a:lnTo>
                <a:lnTo>
                  <a:pt x="491210" y="0"/>
                </a:lnTo>
                <a:lnTo>
                  <a:pt x="85877" y="173431"/>
                </a:lnTo>
                <a:lnTo>
                  <a:pt x="317931" y="125349"/>
                </a:lnTo>
                <a:lnTo>
                  <a:pt x="466344" y="62280"/>
                </a:lnTo>
                <a:lnTo>
                  <a:pt x="477647" y="92240"/>
                </a:lnTo>
                <a:lnTo>
                  <a:pt x="513118" y="84810"/>
                </a:lnTo>
                <a:lnTo>
                  <a:pt x="520623" y="76962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827354" y="4800848"/>
            <a:ext cx="633095" cy="542290"/>
          </a:xfrm>
          <a:custGeom>
            <a:avLst/>
            <a:gdLst/>
            <a:ahLst/>
            <a:cxnLst/>
            <a:rect l="l" t="t" r="r" b="b"/>
            <a:pathLst>
              <a:path w="633095" h="542289">
                <a:moveTo>
                  <a:pt x="210949" y="0"/>
                </a:moveTo>
                <a:lnTo>
                  <a:pt x="128132" y="5079"/>
                </a:lnTo>
                <a:lnTo>
                  <a:pt x="81743" y="15239"/>
                </a:lnTo>
                <a:lnTo>
                  <a:pt x="40627" y="30479"/>
                </a:lnTo>
                <a:lnTo>
                  <a:pt x="11231" y="55879"/>
                </a:lnTo>
                <a:lnTo>
                  <a:pt x="0" y="90169"/>
                </a:lnTo>
                <a:lnTo>
                  <a:pt x="0" y="166369"/>
                </a:lnTo>
                <a:lnTo>
                  <a:pt x="1848" y="181609"/>
                </a:lnTo>
                <a:lnTo>
                  <a:pt x="7439" y="195579"/>
                </a:lnTo>
                <a:lnTo>
                  <a:pt x="16845" y="208279"/>
                </a:lnTo>
                <a:lnTo>
                  <a:pt x="30135" y="218439"/>
                </a:lnTo>
                <a:lnTo>
                  <a:pt x="30135" y="233679"/>
                </a:lnTo>
                <a:lnTo>
                  <a:pt x="17798" y="243839"/>
                </a:lnTo>
                <a:lnTo>
                  <a:pt x="8287" y="256539"/>
                </a:lnTo>
                <a:lnTo>
                  <a:pt x="2166" y="270509"/>
                </a:lnTo>
                <a:lnTo>
                  <a:pt x="0" y="287019"/>
                </a:lnTo>
                <a:lnTo>
                  <a:pt x="0" y="361949"/>
                </a:lnTo>
                <a:lnTo>
                  <a:pt x="20718" y="407669"/>
                </a:lnTo>
                <a:lnTo>
                  <a:pt x="82119" y="436879"/>
                </a:lnTo>
                <a:lnTo>
                  <a:pt x="175458" y="452119"/>
                </a:lnTo>
                <a:lnTo>
                  <a:pt x="210950" y="452119"/>
                </a:lnTo>
                <a:lnTo>
                  <a:pt x="216153" y="477519"/>
                </a:lnTo>
                <a:lnTo>
                  <a:pt x="257354" y="515619"/>
                </a:lnTo>
                <a:lnTo>
                  <a:pt x="321357" y="534669"/>
                </a:lnTo>
                <a:lnTo>
                  <a:pt x="386408" y="542289"/>
                </a:lnTo>
                <a:lnTo>
                  <a:pt x="459499" y="542289"/>
                </a:lnTo>
                <a:lnTo>
                  <a:pt x="504717" y="537209"/>
                </a:lnTo>
                <a:lnTo>
                  <a:pt x="551106" y="528319"/>
                </a:lnTo>
                <a:lnTo>
                  <a:pt x="592222" y="511809"/>
                </a:lnTo>
                <a:lnTo>
                  <a:pt x="609241" y="497839"/>
                </a:lnTo>
                <a:lnTo>
                  <a:pt x="392235" y="497839"/>
                </a:lnTo>
                <a:lnTo>
                  <a:pt x="384807" y="496569"/>
                </a:lnTo>
                <a:lnTo>
                  <a:pt x="377449" y="496569"/>
                </a:lnTo>
                <a:lnTo>
                  <a:pt x="377449" y="492759"/>
                </a:lnTo>
                <a:lnTo>
                  <a:pt x="347314" y="492759"/>
                </a:lnTo>
                <a:lnTo>
                  <a:pt x="324217" y="488949"/>
                </a:lnTo>
                <a:lnTo>
                  <a:pt x="317178" y="487679"/>
                </a:lnTo>
                <a:lnTo>
                  <a:pt x="317178" y="477519"/>
                </a:lnTo>
                <a:lnTo>
                  <a:pt x="287042" y="477519"/>
                </a:lnTo>
                <a:lnTo>
                  <a:pt x="256906" y="452119"/>
                </a:lnTo>
                <a:lnTo>
                  <a:pt x="256906" y="450849"/>
                </a:lnTo>
                <a:lnTo>
                  <a:pt x="558263" y="450849"/>
                </a:lnTo>
                <a:lnTo>
                  <a:pt x="573896" y="445769"/>
                </a:lnTo>
                <a:lnTo>
                  <a:pt x="581360" y="441959"/>
                </a:lnTo>
                <a:lnTo>
                  <a:pt x="588399" y="439419"/>
                </a:lnTo>
                <a:lnTo>
                  <a:pt x="632849" y="439419"/>
                </a:lnTo>
                <a:lnTo>
                  <a:pt x="632849" y="422909"/>
                </a:lnTo>
                <a:lnTo>
                  <a:pt x="377449" y="422909"/>
                </a:lnTo>
                <a:lnTo>
                  <a:pt x="369668" y="421639"/>
                </a:lnTo>
                <a:lnTo>
                  <a:pt x="354671" y="421639"/>
                </a:lnTo>
                <a:lnTo>
                  <a:pt x="347314" y="420369"/>
                </a:lnTo>
                <a:lnTo>
                  <a:pt x="347314" y="416559"/>
                </a:lnTo>
                <a:lnTo>
                  <a:pt x="317178" y="416559"/>
                </a:lnTo>
                <a:lnTo>
                  <a:pt x="309291" y="415289"/>
                </a:lnTo>
                <a:lnTo>
                  <a:pt x="301545" y="415289"/>
                </a:lnTo>
                <a:lnTo>
                  <a:pt x="294082" y="412749"/>
                </a:lnTo>
                <a:lnTo>
                  <a:pt x="287042" y="411479"/>
                </a:lnTo>
                <a:lnTo>
                  <a:pt x="287042" y="406399"/>
                </a:lnTo>
                <a:lnTo>
                  <a:pt x="181567" y="406399"/>
                </a:lnTo>
                <a:lnTo>
                  <a:pt x="166499" y="405129"/>
                </a:lnTo>
                <a:lnTo>
                  <a:pt x="166499" y="402589"/>
                </a:lnTo>
                <a:lnTo>
                  <a:pt x="136364" y="402589"/>
                </a:lnTo>
                <a:lnTo>
                  <a:pt x="113267" y="398779"/>
                </a:lnTo>
                <a:lnTo>
                  <a:pt x="106228" y="396239"/>
                </a:lnTo>
                <a:lnTo>
                  <a:pt x="106228" y="387349"/>
                </a:lnTo>
                <a:lnTo>
                  <a:pt x="76092" y="387349"/>
                </a:lnTo>
                <a:lnTo>
                  <a:pt x="45957" y="361949"/>
                </a:lnTo>
                <a:lnTo>
                  <a:pt x="45957" y="347979"/>
                </a:lnTo>
                <a:lnTo>
                  <a:pt x="626069" y="347979"/>
                </a:lnTo>
                <a:lnTo>
                  <a:pt x="625136" y="346709"/>
                </a:lnTo>
                <a:lnTo>
                  <a:pt x="392517" y="346709"/>
                </a:lnTo>
                <a:lnTo>
                  <a:pt x="327843" y="342899"/>
                </a:lnTo>
                <a:lnTo>
                  <a:pt x="275176" y="334009"/>
                </a:lnTo>
                <a:lnTo>
                  <a:pt x="242696" y="320039"/>
                </a:lnTo>
                <a:lnTo>
                  <a:pt x="166499" y="320039"/>
                </a:lnTo>
                <a:lnTo>
                  <a:pt x="143403" y="316229"/>
                </a:lnTo>
                <a:lnTo>
                  <a:pt x="136364" y="314959"/>
                </a:lnTo>
                <a:lnTo>
                  <a:pt x="136364" y="304799"/>
                </a:lnTo>
                <a:lnTo>
                  <a:pt x="106228" y="304799"/>
                </a:lnTo>
                <a:lnTo>
                  <a:pt x="76092" y="279399"/>
                </a:lnTo>
                <a:lnTo>
                  <a:pt x="76092" y="265429"/>
                </a:lnTo>
                <a:lnTo>
                  <a:pt x="297748" y="265429"/>
                </a:lnTo>
                <a:lnTo>
                  <a:pt x="327843" y="260349"/>
                </a:lnTo>
                <a:lnTo>
                  <a:pt x="392517" y="256539"/>
                </a:lnTo>
                <a:lnTo>
                  <a:pt x="582749" y="256539"/>
                </a:lnTo>
                <a:lnTo>
                  <a:pt x="557063" y="238759"/>
                </a:lnTo>
                <a:lnTo>
                  <a:pt x="521347" y="226059"/>
                </a:lnTo>
                <a:lnTo>
                  <a:pt x="505526" y="222249"/>
                </a:lnTo>
                <a:lnTo>
                  <a:pt x="488575" y="219709"/>
                </a:lnTo>
                <a:lnTo>
                  <a:pt x="470493" y="215899"/>
                </a:lnTo>
                <a:lnTo>
                  <a:pt x="451282" y="214629"/>
                </a:lnTo>
                <a:lnTo>
                  <a:pt x="452035" y="210819"/>
                </a:lnTo>
                <a:lnTo>
                  <a:pt x="173857" y="210819"/>
                </a:lnTo>
                <a:lnTo>
                  <a:pt x="166499" y="209549"/>
                </a:lnTo>
                <a:lnTo>
                  <a:pt x="166499" y="207009"/>
                </a:lnTo>
                <a:lnTo>
                  <a:pt x="136364" y="207009"/>
                </a:lnTo>
                <a:lnTo>
                  <a:pt x="113267" y="203199"/>
                </a:lnTo>
                <a:lnTo>
                  <a:pt x="106228" y="201929"/>
                </a:lnTo>
                <a:lnTo>
                  <a:pt x="106228" y="191769"/>
                </a:lnTo>
                <a:lnTo>
                  <a:pt x="76092" y="191769"/>
                </a:lnTo>
                <a:lnTo>
                  <a:pt x="45956" y="166369"/>
                </a:lnTo>
                <a:lnTo>
                  <a:pt x="45956" y="152399"/>
                </a:lnTo>
                <a:lnTo>
                  <a:pt x="423376" y="152399"/>
                </a:lnTo>
                <a:lnTo>
                  <a:pt x="421899" y="151129"/>
                </a:lnTo>
                <a:lnTo>
                  <a:pt x="421899" y="135889"/>
                </a:lnTo>
                <a:lnTo>
                  <a:pt x="211703" y="135889"/>
                </a:lnTo>
                <a:lnTo>
                  <a:pt x="147029" y="132079"/>
                </a:lnTo>
                <a:lnTo>
                  <a:pt x="94362" y="123189"/>
                </a:lnTo>
                <a:lnTo>
                  <a:pt x="58929" y="107949"/>
                </a:lnTo>
                <a:lnTo>
                  <a:pt x="45956" y="90169"/>
                </a:lnTo>
                <a:lnTo>
                  <a:pt x="58929" y="73659"/>
                </a:lnTo>
                <a:lnTo>
                  <a:pt x="94362" y="58419"/>
                </a:lnTo>
                <a:lnTo>
                  <a:pt x="147029" y="49529"/>
                </a:lnTo>
                <a:lnTo>
                  <a:pt x="211703" y="45719"/>
                </a:lnTo>
                <a:lnTo>
                  <a:pt x="402094" y="45719"/>
                </a:lnTo>
                <a:lnTo>
                  <a:pt x="401181" y="44449"/>
                </a:lnTo>
                <a:lnTo>
                  <a:pt x="339779" y="15239"/>
                </a:lnTo>
                <a:lnTo>
                  <a:pt x="280167" y="3809"/>
                </a:lnTo>
                <a:lnTo>
                  <a:pt x="246441" y="1269"/>
                </a:lnTo>
                <a:lnTo>
                  <a:pt x="210949" y="0"/>
                </a:lnTo>
                <a:close/>
              </a:path>
              <a:path w="633095" h="542289">
                <a:moveTo>
                  <a:pt x="437721" y="467359"/>
                </a:moveTo>
                <a:lnTo>
                  <a:pt x="407585" y="467359"/>
                </a:lnTo>
                <a:lnTo>
                  <a:pt x="407585" y="497839"/>
                </a:lnTo>
                <a:lnTo>
                  <a:pt x="437721" y="497839"/>
                </a:lnTo>
                <a:lnTo>
                  <a:pt x="437721" y="467359"/>
                </a:lnTo>
                <a:close/>
              </a:path>
              <a:path w="633095" h="542289">
                <a:moveTo>
                  <a:pt x="497992" y="463549"/>
                </a:moveTo>
                <a:lnTo>
                  <a:pt x="324535" y="463549"/>
                </a:lnTo>
                <a:lnTo>
                  <a:pt x="339532" y="466089"/>
                </a:lnTo>
                <a:lnTo>
                  <a:pt x="467856" y="466089"/>
                </a:lnTo>
                <a:lnTo>
                  <a:pt x="467856" y="496569"/>
                </a:lnTo>
                <a:lnTo>
                  <a:pt x="460499" y="496569"/>
                </a:lnTo>
                <a:lnTo>
                  <a:pt x="453071" y="497839"/>
                </a:lnTo>
                <a:lnTo>
                  <a:pt x="609241" y="497839"/>
                </a:lnTo>
                <a:lnTo>
                  <a:pt x="615430" y="492759"/>
                </a:lnTo>
                <a:lnTo>
                  <a:pt x="497992" y="492759"/>
                </a:lnTo>
                <a:lnTo>
                  <a:pt x="497992" y="463549"/>
                </a:lnTo>
                <a:close/>
              </a:path>
              <a:path w="633095" h="542289">
                <a:moveTo>
                  <a:pt x="459969" y="466089"/>
                </a:moveTo>
                <a:lnTo>
                  <a:pt x="347314" y="466089"/>
                </a:lnTo>
                <a:lnTo>
                  <a:pt x="347314" y="492759"/>
                </a:lnTo>
                <a:lnTo>
                  <a:pt x="377449" y="492759"/>
                </a:lnTo>
                <a:lnTo>
                  <a:pt x="377449" y="467359"/>
                </a:lnTo>
                <a:lnTo>
                  <a:pt x="452223" y="467359"/>
                </a:lnTo>
                <a:lnTo>
                  <a:pt x="459969" y="466089"/>
                </a:lnTo>
                <a:close/>
              </a:path>
              <a:path w="633095" h="542289">
                <a:moveTo>
                  <a:pt x="558263" y="458469"/>
                </a:moveTo>
                <a:lnTo>
                  <a:pt x="528128" y="458469"/>
                </a:lnTo>
                <a:lnTo>
                  <a:pt x="528128" y="487679"/>
                </a:lnTo>
                <a:lnTo>
                  <a:pt x="521088" y="488949"/>
                </a:lnTo>
                <a:lnTo>
                  <a:pt x="497992" y="492759"/>
                </a:lnTo>
                <a:lnTo>
                  <a:pt x="615430" y="492759"/>
                </a:lnTo>
                <a:lnTo>
                  <a:pt x="621618" y="487679"/>
                </a:lnTo>
                <a:lnTo>
                  <a:pt x="624827" y="477519"/>
                </a:lnTo>
                <a:lnTo>
                  <a:pt x="558263" y="477519"/>
                </a:lnTo>
                <a:lnTo>
                  <a:pt x="558263" y="458469"/>
                </a:lnTo>
                <a:close/>
              </a:path>
              <a:path w="633095" h="542289">
                <a:moveTo>
                  <a:pt x="558263" y="450849"/>
                </a:moveTo>
                <a:lnTo>
                  <a:pt x="257660" y="450849"/>
                </a:lnTo>
                <a:lnTo>
                  <a:pt x="259920" y="452119"/>
                </a:lnTo>
                <a:lnTo>
                  <a:pt x="263687" y="452119"/>
                </a:lnTo>
                <a:lnTo>
                  <a:pt x="271221" y="454659"/>
                </a:lnTo>
                <a:lnTo>
                  <a:pt x="278755" y="455929"/>
                </a:lnTo>
                <a:lnTo>
                  <a:pt x="287042" y="457199"/>
                </a:lnTo>
                <a:lnTo>
                  <a:pt x="287042" y="477519"/>
                </a:lnTo>
                <a:lnTo>
                  <a:pt x="317178" y="477519"/>
                </a:lnTo>
                <a:lnTo>
                  <a:pt x="317178" y="463549"/>
                </a:lnTo>
                <a:lnTo>
                  <a:pt x="497992" y="463549"/>
                </a:lnTo>
                <a:lnTo>
                  <a:pt x="528128" y="458469"/>
                </a:lnTo>
                <a:lnTo>
                  <a:pt x="558263" y="458469"/>
                </a:lnTo>
                <a:lnTo>
                  <a:pt x="558263" y="450849"/>
                </a:lnTo>
                <a:close/>
              </a:path>
              <a:path w="633095" h="542289">
                <a:moveTo>
                  <a:pt x="632849" y="439419"/>
                </a:moveTo>
                <a:lnTo>
                  <a:pt x="588399" y="439419"/>
                </a:lnTo>
                <a:lnTo>
                  <a:pt x="588399" y="452119"/>
                </a:lnTo>
                <a:lnTo>
                  <a:pt x="586339" y="459739"/>
                </a:lnTo>
                <a:lnTo>
                  <a:pt x="580394" y="466089"/>
                </a:lnTo>
                <a:lnTo>
                  <a:pt x="570918" y="472439"/>
                </a:lnTo>
                <a:lnTo>
                  <a:pt x="558263" y="477519"/>
                </a:lnTo>
                <a:lnTo>
                  <a:pt x="624827" y="477519"/>
                </a:lnTo>
                <a:lnTo>
                  <a:pt x="632849" y="452119"/>
                </a:lnTo>
                <a:lnTo>
                  <a:pt x="632849" y="439419"/>
                </a:lnTo>
                <a:close/>
              </a:path>
              <a:path w="633095" h="542289">
                <a:moveTo>
                  <a:pt x="407585" y="392429"/>
                </a:moveTo>
                <a:lnTo>
                  <a:pt x="377449" y="392429"/>
                </a:lnTo>
                <a:lnTo>
                  <a:pt x="377449" y="422909"/>
                </a:lnTo>
                <a:lnTo>
                  <a:pt x="407585" y="422909"/>
                </a:lnTo>
                <a:lnTo>
                  <a:pt x="407585" y="392429"/>
                </a:lnTo>
                <a:close/>
              </a:path>
              <a:path w="633095" h="542289">
                <a:moveTo>
                  <a:pt x="467856" y="391159"/>
                </a:moveTo>
                <a:lnTo>
                  <a:pt x="437721" y="391159"/>
                </a:lnTo>
                <a:lnTo>
                  <a:pt x="437721" y="420369"/>
                </a:lnTo>
                <a:lnTo>
                  <a:pt x="430363" y="421639"/>
                </a:lnTo>
                <a:lnTo>
                  <a:pt x="415366" y="421639"/>
                </a:lnTo>
                <a:lnTo>
                  <a:pt x="407585" y="422909"/>
                </a:lnTo>
                <a:lnTo>
                  <a:pt x="632849" y="422909"/>
                </a:lnTo>
                <a:lnTo>
                  <a:pt x="632849" y="416559"/>
                </a:lnTo>
                <a:lnTo>
                  <a:pt x="467856" y="416559"/>
                </a:lnTo>
                <a:lnTo>
                  <a:pt x="467856" y="391159"/>
                </a:lnTo>
                <a:close/>
              </a:path>
              <a:path w="633095" h="542289">
                <a:moveTo>
                  <a:pt x="528128" y="382269"/>
                </a:moveTo>
                <a:lnTo>
                  <a:pt x="287042" y="382269"/>
                </a:lnTo>
                <a:lnTo>
                  <a:pt x="317178" y="387349"/>
                </a:lnTo>
                <a:lnTo>
                  <a:pt x="317178" y="416559"/>
                </a:lnTo>
                <a:lnTo>
                  <a:pt x="347314" y="416559"/>
                </a:lnTo>
                <a:lnTo>
                  <a:pt x="347314" y="391159"/>
                </a:lnTo>
                <a:lnTo>
                  <a:pt x="467856" y="391159"/>
                </a:lnTo>
                <a:lnTo>
                  <a:pt x="467856" y="387349"/>
                </a:lnTo>
                <a:lnTo>
                  <a:pt x="497992" y="383539"/>
                </a:lnTo>
                <a:lnTo>
                  <a:pt x="528128" y="383539"/>
                </a:lnTo>
                <a:lnTo>
                  <a:pt x="528128" y="382269"/>
                </a:lnTo>
                <a:close/>
              </a:path>
              <a:path w="633095" h="542289">
                <a:moveTo>
                  <a:pt x="528128" y="383539"/>
                </a:moveTo>
                <a:lnTo>
                  <a:pt x="497992" y="383539"/>
                </a:lnTo>
                <a:lnTo>
                  <a:pt x="497992" y="411479"/>
                </a:lnTo>
                <a:lnTo>
                  <a:pt x="490953" y="412749"/>
                </a:lnTo>
                <a:lnTo>
                  <a:pt x="483489" y="415289"/>
                </a:lnTo>
                <a:lnTo>
                  <a:pt x="475743" y="415289"/>
                </a:lnTo>
                <a:lnTo>
                  <a:pt x="467856" y="416559"/>
                </a:lnTo>
                <a:lnTo>
                  <a:pt x="632849" y="416559"/>
                </a:lnTo>
                <a:lnTo>
                  <a:pt x="632849" y="402589"/>
                </a:lnTo>
                <a:lnTo>
                  <a:pt x="528128" y="402589"/>
                </a:lnTo>
                <a:lnTo>
                  <a:pt x="528128" y="383539"/>
                </a:lnTo>
                <a:close/>
              </a:path>
              <a:path w="633095" h="542289">
                <a:moveTo>
                  <a:pt x="226771" y="375919"/>
                </a:moveTo>
                <a:lnTo>
                  <a:pt x="181567" y="375919"/>
                </a:lnTo>
                <a:lnTo>
                  <a:pt x="181567" y="377189"/>
                </a:lnTo>
                <a:lnTo>
                  <a:pt x="182003" y="384809"/>
                </a:lnTo>
                <a:lnTo>
                  <a:pt x="183357" y="392429"/>
                </a:lnTo>
                <a:lnTo>
                  <a:pt x="185699" y="400049"/>
                </a:lnTo>
                <a:lnTo>
                  <a:pt x="189101" y="406399"/>
                </a:lnTo>
                <a:lnTo>
                  <a:pt x="287042" y="406399"/>
                </a:lnTo>
                <a:lnTo>
                  <a:pt x="287042" y="402589"/>
                </a:lnTo>
                <a:lnTo>
                  <a:pt x="256906" y="402589"/>
                </a:lnTo>
                <a:lnTo>
                  <a:pt x="244252" y="396239"/>
                </a:lnTo>
                <a:lnTo>
                  <a:pt x="234776" y="389889"/>
                </a:lnTo>
                <a:lnTo>
                  <a:pt x="228831" y="383539"/>
                </a:lnTo>
                <a:lnTo>
                  <a:pt x="226771" y="377189"/>
                </a:lnTo>
                <a:lnTo>
                  <a:pt x="226771" y="375919"/>
                </a:lnTo>
                <a:close/>
              </a:path>
              <a:path w="633095" h="542289">
                <a:moveTo>
                  <a:pt x="226771" y="367029"/>
                </a:moveTo>
                <a:lnTo>
                  <a:pt x="106228" y="367029"/>
                </a:lnTo>
                <a:lnTo>
                  <a:pt x="136364" y="372109"/>
                </a:lnTo>
                <a:lnTo>
                  <a:pt x="136364" y="402589"/>
                </a:lnTo>
                <a:lnTo>
                  <a:pt x="166499" y="402589"/>
                </a:lnTo>
                <a:lnTo>
                  <a:pt x="166499" y="375919"/>
                </a:lnTo>
                <a:lnTo>
                  <a:pt x="226771" y="375919"/>
                </a:lnTo>
                <a:lnTo>
                  <a:pt x="226771" y="367029"/>
                </a:lnTo>
                <a:close/>
              </a:path>
              <a:path w="633095" h="542289">
                <a:moveTo>
                  <a:pt x="558263" y="363219"/>
                </a:moveTo>
                <a:lnTo>
                  <a:pt x="226771" y="363219"/>
                </a:lnTo>
                <a:lnTo>
                  <a:pt x="233704" y="367029"/>
                </a:lnTo>
                <a:lnTo>
                  <a:pt x="240991" y="369569"/>
                </a:lnTo>
                <a:lnTo>
                  <a:pt x="248702" y="372109"/>
                </a:lnTo>
                <a:lnTo>
                  <a:pt x="256906" y="374649"/>
                </a:lnTo>
                <a:lnTo>
                  <a:pt x="256906" y="402589"/>
                </a:lnTo>
                <a:lnTo>
                  <a:pt x="287042" y="402589"/>
                </a:lnTo>
                <a:lnTo>
                  <a:pt x="287042" y="382269"/>
                </a:lnTo>
                <a:lnTo>
                  <a:pt x="528128" y="382269"/>
                </a:lnTo>
                <a:lnTo>
                  <a:pt x="528128" y="375919"/>
                </a:lnTo>
                <a:lnTo>
                  <a:pt x="536015" y="373379"/>
                </a:lnTo>
                <a:lnTo>
                  <a:pt x="543761" y="369569"/>
                </a:lnTo>
                <a:lnTo>
                  <a:pt x="551224" y="367029"/>
                </a:lnTo>
                <a:lnTo>
                  <a:pt x="558263" y="363219"/>
                </a:lnTo>
                <a:close/>
              </a:path>
              <a:path w="633095" h="542289">
                <a:moveTo>
                  <a:pt x="631554" y="363219"/>
                </a:moveTo>
                <a:lnTo>
                  <a:pt x="558263" y="363219"/>
                </a:lnTo>
                <a:lnTo>
                  <a:pt x="558263" y="377189"/>
                </a:lnTo>
                <a:lnTo>
                  <a:pt x="556203" y="384809"/>
                </a:lnTo>
                <a:lnTo>
                  <a:pt x="550259" y="391159"/>
                </a:lnTo>
                <a:lnTo>
                  <a:pt x="540782" y="397509"/>
                </a:lnTo>
                <a:lnTo>
                  <a:pt x="528128" y="402589"/>
                </a:lnTo>
                <a:lnTo>
                  <a:pt x="632849" y="402589"/>
                </a:lnTo>
                <a:lnTo>
                  <a:pt x="632732" y="375919"/>
                </a:lnTo>
                <a:lnTo>
                  <a:pt x="631554" y="363219"/>
                </a:lnTo>
                <a:close/>
              </a:path>
              <a:path w="633095" h="542289">
                <a:moveTo>
                  <a:pt x="422088" y="391159"/>
                </a:moveTo>
                <a:lnTo>
                  <a:pt x="362099" y="391159"/>
                </a:lnTo>
                <a:lnTo>
                  <a:pt x="369668" y="392429"/>
                </a:lnTo>
                <a:lnTo>
                  <a:pt x="414624" y="392429"/>
                </a:lnTo>
                <a:lnTo>
                  <a:pt x="422088" y="391159"/>
                </a:lnTo>
                <a:close/>
              </a:path>
              <a:path w="633095" h="542289">
                <a:moveTo>
                  <a:pt x="626069" y="347979"/>
                </a:moveTo>
                <a:lnTo>
                  <a:pt x="45957" y="347979"/>
                </a:lnTo>
                <a:lnTo>
                  <a:pt x="52890" y="351789"/>
                </a:lnTo>
                <a:lnTo>
                  <a:pt x="60177" y="354329"/>
                </a:lnTo>
                <a:lnTo>
                  <a:pt x="67887" y="356869"/>
                </a:lnTo>
                <a:lnTo>
                  <a:pt x="76092" y="359409"/>
                </a:lnTo>
                <a:lnTo>
                  <a:pt x="76092" y="387349"/>
                </a:lnTo>
                <a:lnTo>
                  <a:pt x="106228" y="387349"/>
                </a:lnTo>
                <a:lnTo>
                  <a:pt x="106228" y="367029"/>
                </a:lnTo>
                <a:lnTo>
                  <a:pt x="226771" y="367029"/>
                </a:lnTo>
                <a:lnTo>
                  <a:pt x="226771" y="363219"/>
                </a:lnTo>
                <a:lnTo>
                  <a:pt x="631554" y="363219"/>
                </a:lnTo>
                <a:lnTo>
                  <a:pt x="631437" y="361949"/>
                </a:lnTo>
                <a:lnTo>
                  <a:pt x="626069" y="347979"/>
                </a:lnTo>
                <a:close/>
              </a:path>
              <a:path w="633095" h="542289">
                <a:moveTo>
                  <a:pt x="582749" y="256539"/>
                </a:moveTo>
                <a:lnTo>
                  <a:pt x="392517" y="256539"/>
                </a:lnTo>
                <a:lnTo>
                  <a:pt x="457191" y="260349"/>
                </a:lnTo>
                <a:lnTo>
                  <a:pt x="509858" y="269239"/>
                </a:lnTo>
                <a:lnTo>
                  <a:pt x="545291" y="284479"/>
                </a:lnTo>
                <a:lnTo>
                  <a:pt x="558263" y="302259"/>
                </a:lnTo>
                <a:lnTo>
                  <a:pt x="545291" y="318769"/>
                </a:lnTo>
                <a:lnTo>
                  <a:pt x="509858" y="334009"/>
                </a:lnTo>
                <a:lnTo>
                  <a:pt x="457191" y="342899"/>
                </a:lnTo>
                <a:lnTo>
                  <a:pt x="392517" y="346709"/>
                </a:lnTo>
                <a:lnTo>
                  <a:pt x="625136" y="346709"/>
                </a:lnTo>
                <a:lnTo>
                  <a:pt x="616746" y="335279"/>
                </a:lnTo>
                <a:lnTo>
                  <a:pt x="603467" y="323849"/>
                </a:lnTo>
                <a:lnTo>
                  <a:pt x="603467" y="302259"/>
                </a:lnTo>
                <a:lnTo>
                  <a:pt x="598264" y="276859"/>
                </a:lnTo>
                <a:lnTo>
                  <a:pt x="582749" y="256539"/>
                </a:lnTo>
                <a:close/>
              </a:path>
              <a:path w="633095" h="542289">
                <a:moveTo>
                  <a:pt x="238817" y="285749"/>
                </a:moveTo>
                <a:lnTo>
                  <a:pt x="143721" y="285749"/>
                </a:lnTo>
                <a:lnTo>
                  <a:pt x="151149" y="288289"/>
                </a:lnTo>
                <a:lnTo>
                  <a:pt x="158718" y="288289"/>
                </a:lnTo>
                <a:lnTo>
                  <a:pt x="166499" y="289559"/>
                </a:lnTo>
                <a:lnTo>
                  <a:pt x="166499" y="320039"/>
                </a:lnTo>
                <a:lnTo>
                  <a:pt x="242696" y="320039"/>
                </a:lnTo>
                <a:lnTo>
                  <a:pt x="239743" y="318769"/>
                </a:lnTo>
                <a:lnTo>
                  <a:pt x="226771" y="302259"/>
                </a:lnTo>
                <a:lnTo>
                  <a:pt x="238817" y="285749"/>
                </a:lnTo>
                <a:close/>
              </a:path>
              <a:path w="633095" h="542289">
                <a:moveTo>
                  <a:pt x="297748" y="265429"/>
                </a:moveTo>
                <a:lnTo>
                  <a:pt x="76092" y="265429"/>
                </a:lnTo>
                <a:lnTo>
                  <a:pt x="83026" y="269239"/>
                </a:lnTo>
                <a:lnTo>
                  <a:pt x="90313" y="271779"/>
                </a:lnTo>
                <a:lnTo>
                  <a:pt x="98023" y="274319"/>
                </a:lnTo>
                <a:lnTo>
                  <a:pt x="106228" y="276859"/>
                </a:lnTo>
                <a:lnTo>
                  <a:pt x="106228" y="304799"/>
                </a:lnTo>
                <a:lnTo>
                  <a:pt x="136364" y="304799"/>
                </a:lnTo>
                <a:lnTo>
                  <a:pt x="136364" y="285749"/>
                </a:lnTo>
                <a:lnTo>
                  <a:pt x="238817" y="285749"/>
                </a:lnTo>
                <a:lnTo>
                  <a:pt x="239743" y="284479"/>
                </a:lnTo>
                <a:lnTo>
                  <a:pt x="275176" y="269239"/>
                </a:lnTo>
                <a:lnTo>
                  <a:pt x="297748" y="265429"/>
                </a:lnTo>
                <a:close/>
              </a:path>
              <a:path w="633095" h="542289">
                <a:moveTo>
                  <a:pt x="233810" y="180339"/>
                </a:moveTo>
                <a:lnTo>
                  <a:pt x="188854" y="180339"/>
                </a:lnTo>
                <a:lnTo>
                  <a:pt x="196635" y="181609"/>
                </a:lnTo>
                <a:lnTo>
                  <a:pt x="196635" y="210819"/>
                </a:lnTo>
                <a:lnTo>
                  <a:pt x="226771" y="210819"/>
                </a:lnTo>
                <a:lnTo>
                  <a:pt x="226771" y="181609"/>
                </a:lnTo>
                <a:lnTo>
                  <a:pt x="233810" y="180339"/>
                </a:lnTo>
                <a:close/>
              </a:path>
              <a:path w="633095" h="542289">
                <a:moveTo>
                  <a:pt x="287042" y="179069"/>
                </a:moveTo>
                <a:lnTo>
                  <a:pt x="256906" y="179069"/>
                </a:lnTo>
                <a:lnTo>
                  <a:pt x="256906" y="209549"/>
                </a:lnTo>
                <a:lnTo>
                  <a:pt x="249549" y="210819"/>
                </a:lnTo>
                <a:lnTo>
                  <a:pt x="452035" y="210819"/>
                </a:lnTo>
                <a:lnTo>
                  <a:pt x="452035" y="205739"/>
                </a:lnTo>
                <a:lnTo>
                  <a:pt x="287042" y="205739"/>
                </a:lnTo>
                <a:lnTo>
                  <a:pt x="287042" y="179069"/>
                </a:lnTo>
                <a:close/>
              </a:path>
              <a:path w="633095" h="542289">
                <a:moveTo>
                  <a:pt x="317178" y="171449"/>
                </a:moveTo>
                <a:lnTo>
                  <a:pt x="106228" y="171449"/>
                </a:lnTo>
                <a:lnTo>
                  <a:pt x="136364" y="176529"/>
                </a:lnTo>
                <a:lnTo>
                  <a:pt x="136364" y="207009"/>
                </a:lnTo>
                <a:lnTo>
                  <a:pt x="166499" y="207009"/>
                </a:lnTo>
                <a:lnTo>
                  <a:pt x="166499" y="179069"/>
                </a:lnTo>
                <a:lnTo>
                  <a:pt x="287042" y="179069"/>
                </a:lnTo>
                <a:lnTo>
                  <a:pt x="287042" y="176529"/>
                </a:lnTo>
                <a:lnTo>
                  <a:pt x="317178" y="171449"/>
                </a:lnTo>
                <a:close/>
              </a:path>
              <a:path w="633095" h="542289">
                <a:moveTo>
                  <a:pt x="347313" y="171449"/>
                </a:moveTo>
                <a:lnTo>
                  <a:pt x="317178" y="171449"/>
                </a:lnTo>
                <a:lnTo>
                  <a:pt x="317178" y="200659"/>
                </a:lnTo>
                <a:lnTo>
                  <a:pt x="310138" y="201929"/>
                </a:lnTo>
                <a:lnTo>
                  <a:pt x="287042" y="205739"/>
                </a:lnTo>
                <a:lnTo>
                  <a:pt x="452035" y="205739"/>
                </a:lnTo>
                <a:lnTo>
                  <a:pt x="452035" y="203199"/>
                </a:lnTo>
                <a:lnTo>
                  <a:pt x="450649" y="191769"/>
                </a:lnTo>
                <a:lnTo>
                  <a:pt x="347313" y="191769"/>
                </a:lnTo>
                <a:lnTo>
                  <a:pt x="347313" y="171449"/>
                </a:lnTo>
                <a:close/>
              </a:path>
              <a:path w="633095" h="542289">
                <a:moveTo>
                  <a:pt x="377449" y="152399"/>
                </a:moveTo>
                <a:lnTo>
                  <a:pt x="45956" y="152399"/>
                </a:lnTo>
                <a:lnTo>
                  <a:pt x="52890" y="156209"/>
                </a:lnTo>
                <a:lnTo>
                  <a:pt x="60177" y="158749"/>
                </a:lnTo>
                <a:lnTo>
                  <a:pt x="67887" y="161289"/>
                </a:lnTo>
                <a:lnTo>
                  <a:pt x="76092" y="163829"/>
                </a:lnTo>
                <a:lnTo>
                  <a:pt x="76092" y="191769"/>
                </a:lnTo>
                <a:lnTo>
                  <a:pt x="106228" y="191769"/>
                </a:lnTo>
                <a:lnTo>
                  <a:pt x="106228" y="171449"/>
                </a:lnTo>
                <a:lnTo>
                  <a:pt x="347313" y="171449"/>
                </a:lnTo>
                <a:lnTo>
                  <a:pt x="347313" y="165099"/>
                </a:lnTo>
                <a:lnTo>
                  <a:pt x="355201" y="162559"/>
                </a:lnTo>
                <a:lnTo>
                  <a:pt x="362946" y="158749"/>
                </a:lnTo>
                <a:lnTo>
                  <a:pt x="370410" y="156209"/>
                </a:lnTo>
                <a:lnTo>
                  <a:pt x="377449" y="152399"/>
                </a:lnTo>
                <a:close/>
              </a:path>
              <a:path w="633095" h="542289">
                <a:moveTo>
                  <a:pt x="423376" y="152399"/>
                </a:moveTo>
                <a:lnTo>
                  <a:pt x="377449" y="152399"/>
                </a:lnTo>
                <a:lnTo>
                  <a:pt x="377449" y="166369"/>
                </a:lnTo>
                <a:lnTo>
                  <a:pt x="375389" y="172719"/>
                </a:lnTo>
                <a:lnTo>
                  <a:pt x="369444" y="180339"/>
                </a:lnTo>
                <a:lnTo>
                  <a:pt x="359968" y="186689"/>
                </a:lnTo>
                <a:lnTo>
                  <a:pt x="347313" y="191769"/>
                </a:lnTo>
                <a:lnTo>
                  <a:pt x="450649" y="191769"/>
                </a:lnTo>
                <a:lnTo>
                  <a:pt x="450187" y="187959"/>
                </a:lnTo>
                <a:lnTo>
                  <a:pt x="444595" y="173989"/>
                </a:lnTo>
                <a:lnTo>
                  <a:pt x="435190" y="162559"/>
                </a:lnTo>
                <a:lnTo>
                  <a:pt x="423376" y="152399"/>
                </a:lnTo>
                <a:close/>
              </a:path>
              <a:path w="633095" h="542289">
                <a:moveTo>
                  <a:pt x="256906" y="179069"/>
                </a:moveTo>
                <a:lnTo>
                  <a:pt x="166499" y="179069"/>
                </a:lnTo>
                <a:lnTo>
                  <a:pt x="173857" y="180339"/>
                </a:lnTo>
                <a:lnTo>
                  <a:pt x="249019" y="180339"/>
                </a:lnTo>
                <a:lnTo>
                  <a:pt x="256906" y="179069"/>
                </a:lnTo>
                <a:close/>
              </a:path>
              <a:path w="633095" h="542289">
                <a:moveTo>
                  <a:pt x="402094" y="45719"/>
                </a:moveTo>
                <a:lnTo>
                  <a:pt x="211703" y="45719"/>
                </a:lnTo>
                <a:lnTo>
                  <a:pt x="276377" y="49529"/>
                </a:lnTo>
                <a:lnTo>
                  <a:pt x="329044" y="58419"/>
                </a:lnTo>
                <a:lnTo>
                  <a:pt x="364477" y="73659"/>
                </a:lnTo>
                <a:lnTo>
                  <a:pt x="377449" y="90169"/>
                </a:lnTo>
                <a:lnTo>
                  <a:pt x="364477" y="107949"/>
                </a:lnTo>
                <a:lnTo>
                  <a:pt x="329044" y="123189"/>
                </a:lnTo>
                <a:lnTo>
                  <a:pt x="276377" y="132079"/>
                </a:lnTo>
                <a:lnTo>
                  <a:pt x="211703" y="135889"/>
                </a:lnTo>
                <a:lnTo>
                  <a:pt x="421899" y="135889"/>
                </a:lnTo>
                <a:lnTo>
                  <a:pt x="421899" y="90169"/>
                </a:lnTo>
                <a:lnTo>
                  <a:pt x="416696" y="66039"/>
                </a:lnTo>
                <a:lnTo>
                  <a:pt x="402094" y="45719"/>
                </a:lnTo>
                <a:close/>
              </a:path>
            </a:pathLst>
          </a:custGeom>
          <a:solidFill>
            <a:srgbClr val="005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HIGHER</a:t>
            </a:r>
            <a:r>
              <a:rPr spc="-30" dirty="0"/>
              <a:t> </a:t>
            </a:r>
            <a:r>
              <a:rPr spc="-10" dirty="0"/>
              <a:t>EDUCATION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2251</Words>
  <Application>Microsoft Office PowerPoint</Application>
  <PresentationFormat>On-screen Show (4:3)</PresentationFormat>
  <Paragraphs>263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Tahoma</vt:lpstr>
      <vt:lpstr>Times New Roman</vt:lpstr>
      <vt:lpstr>Trebuchet MS</vt:lpstr>
      <vt:lpstr>Wingdings</vt:lpstr>
      <vt:lpstr>Office Theme</vt:lpstr>
      <vt:lpstr>ECONOMIC IMPACT ANALYSIS</vt:lpstr>
      <vt:lpstr>TABLE OF CONTENTS</vt:lpstr>
      <vt:lpstr>PowerPoint Presentation</vt:lpstr>
      <vt:lpstr>DEMAND-SIDE OVERVIEW</vt:lpstr>
      <vt:lpstr>DEMAND-SIDE OVERVIEW</vt:lpstr>
      <vt:lpstr>DEMAND-SIDE: GROSS OUTPUT (FY2022)</vt:lpstr>
      <vt:lpstr>DEMAND-SIDE: LABOR INCOME &amp; EMPLOYMENT IMPACT (FY2022)</vt:lpstr>
      <vt:lpstr>PowerPoint Presentation</vt:lpstr>
      <vt:lpstr>SUPPLY-SIDE OVERVIEW</vt:lpstr>
      <vt:lpstr>CONTRIBUTION TO LOCAL HIGH-DEMAND FIELDS</vt:lpstr>
      <vt:lpstr>ECONOMIC “VALUE ADDED” ANALYSIS</vt:lpstr>
      <vt:lpstr>ECONOMIC “VALUE ADDED” ANALYSIS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Patterson, Joi</cp:lastModifiedBy>
  <cp:revision>1</cp:revision>
  <dcterms:created xsi:type="dcterms:W3CDTF">2023-08-08T17:08:08Z</dcterms:created>
  <dcterms:modified xsi:type="dcterms:W3CDTF">2024-01-29T19:09:55Z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2023-08-08T00:00:00Z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2023-08-08T00:00:00Z</vt:filetime>
  </property>
  <property fmtid="{D5CDD505-2E9C-101B-9397-08002B2CF9AE}" pid="5" name="Producer">
    <vt:lpwstr>Microsoft® PowerPoint® for Microsoft 365</vt:lpwstr>
  </property>
</Properties>
</file>