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4" r:id="rId9"/>
    <p:sldId id="266" r:id="rId10"/>
    <p:sldId id="261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zarris@govst.edu" TargetMode="External"/><Relationship Id="rId2" Type="http://schemas.openxmlformats.org/officeDocument/2006/relationships/hyperlink" Target="mailto:aschoenberg@govst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67394"/>
            <a:ext cx="8637073" cy="2541431"/>
          </a:xfrm>
        </p:spPr>
        <p:txBody>
          <a:bodyPr/>
          <a:lstStyle/>
          <a:p>
            <a:r>
              <a:rPr lang="en-US" dirty="0" err="1"/>
              <a:t>HoNORS</a:t>
            </a:r>
            <a:r>
              <a:rPr lang="en-US" dirty="0"/>
              <a:t> SEMINAR IN ROME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5495" y="3602798"/>
            <a:ext cx="6523423" cy="977621"/>
          </a:xfrm>
        </p:spPr>
        <p:txBody>
          <a:bodyPr>
            <a:noAutofit/>
          </a:bodyPr>
          <a:lstStyle/>
          <a:p>
            <a:r>
              <a:rPr lang="en-US" sz="4400" dirty="0"/>
              <a:t>May 20-June 17, 2017</a:t>
            </a:r>
          </a:p>
        </p:txBody>
      </p:sp>
      <p:pic>
        <p:nvPicPr>
          <p:cNvPr id="3074" name="Picture 2" descr="http://www.aur.edu/wp-content/uploads/2013/12/aur-slider-terrace-view-1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63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$4925</a:t>
            </a:r>
          </a:p>
          <a:p>
            <a:r>
              <a:rPr lang="en-US" dirty="0"/>
              <a:t>Includes: </a:t>
            </a:r>
          </a:p>
          <a:p>
            <a:pPr lvl="1"/>
            <a:r>
              <a:rPr lang="en-US" dirty="0"/>
              <a:t>International Flight </a:t>
            </a:r>
          </a:p>
          <a:p>
            <a:pPr lvl="1"/>
            <a:r>
              <a:rPr lang="en-US" dirty="0"/>
              <a:t>Housing</a:t>
            </a:r>
          </a:p>
          <a:p>
            <a:pPr lvl="1"/>
            <a:r>
              <a:rPr lang="en-US" dirty="0"/>
              <a:t>AUR facilities (garden, classroom, computer lab)</a:t>
            </a:r>
          </a:p>
          <a:p>
            <a:pPr lvl="1"/>
            <a:r>
              <a:rPr lang="en-US" dirty="0"/>
              <a:t>Welcome dinner</a:t>
            </a:r>
          </a:p>
          <a:p>
            <a:pPr lvl="1"/>
            <a:r>
              <a:rPr lang="en-US" dirty="0"/>
              <a:t>On-site Transportation</a:t>
            </a:r>
          </a:p>
          <a:p>
            <a:pPr lvl="1"/>
            <a:r>
              <a:rPr lang="en-US" dirty="0"/>
              <a:t>Hotel, train and tours in Florence and Venice</a:t>
            </a:r>
          </a:p>
          <a:p>
            <a:pPr lvl="1"/>
            <a:r>
              <a:rPr lang="en-US" dirty="0"/>
              <a:t>Rome Tours</a:t>
            </a:r>
          </a:p>
          <a:p>
            <a:pPr lvl="1"/>
            <a:r>
              <a:rPr lang="en-US" dirty="0"/>
              <a:t>Health Insurance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Does not Include</a:t>
            </a:r>
          </a:p>
          <a:p>
            <a:pPr lvl="1"/>
            <a:r>
              <a:rPr lang="en-US" dirty="0"/>
              <a:t>GSU Tuition</a:t>
            </a:r>
          </a:p>
          <a:p>
            <a:pPr lvl="1"/>
            <a:r>
              <a:rPr lang="en-US" dirty="0"/>
              <a:t>Meals ($20/day)</a:t>
            </a:r>
          </a:p>
          <a:p>
            <a:pPr lvl="1"/>
            <a:r>
              <a:rPr lang="en-US" dirty="0"/>
              <a:t>Personal Expenses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Deadlines</a:t>
            </a:r>
          </a:p>
          <a:p>
            <a:pPr lvl="1"/>
            <a:r>
              <a:rPr lang="en-US" dirty="0"/>
              <a:t>Application: November 15</a:t>
            </a:r>
          </a:p>
          <a:p>
            <a:pPr lvl="1"/>
            <a:r>
              <a:rPr lang="en-US" dirty="0"/>
              <a:t>Scholarship: December 1</a:t>
            </a:r>
          </a:p>
          <a:p>
            <a:pPr lvl="1"/>
            <a:r>
              <a:rPr lang="en-US" dirty="0"/>
              <a:t>First deposit: December 15 ($985)</a:t>
            </a:r>
          </a:p>
          <a:p>
            <a:pPr lvl="1"/>
            <a:r>
              <a:rPr lang="en-US" dirty="0"/>
              <a:t>Other deposits: January 15, February 15, March 15, April 15 ($985 each)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1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and 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with financial aid to see if you are eligible for aid during the summer or if you would like to take out a loan. </a:t>
            </a:r>
          </a:p>
          <a:p>
            <a:r>
              <a:rPr lang="en-US" dirty="0" smtClean="0"/>
              <a:t>Study Abroad Scholarship – Deadline is December 1, 2016</a:t>
            </a:r>
          </a:p>
          <a:p>
            <a:pPr lvl="1"/>
            <a:r>
              <a:rPr lang="en-US" dirty="0" smtClean="0"/>
              <a:t>Application Form </a:t>
            </a:r>
          </a:p>
          <a:p>
            <a:pPr lvl="1"/>
            <a:r>
              <a:rPr lang="en-US" dirty="0" smtClean="0"/>
              <a:t>500 Word Essay + Follow-On Project</a:t>
            </a:r>
          </a:p>
          <a:p>
            <a:pPr lvl="1"/>
            <a:r>
              <a:rPr lang="en-US" dirty="0" smtClean="0"/>
              <a:t>Resume</a:t>
            </a:r>
          </a:p>
          <a:p>
            <a:pPr lvl="1"/>
            <a:r>
              <a:rPr lang="en-US" dirty="0" smtClean="0"/>
              <a:t>2 Letters of Recommendation (Academic or Professional)</a:t>
            </a:r>
          </a:p>
          <a:p>
            <a:pPr lvl="1"/>
            <a:r>
              <a:rPr lang="en-US" dirty="0" smtClean="0"/>
              <a:t>$500-750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appointment with Study Abroad Coordinator</a:t>
            </a:r>
          </a:p>
          <a:p>
            <a:pPr lvl="1"/>
            <a:r>
              <a:rPr lang="en-US" dirty="0"/>
              <a:t>Amy Schoenberg </a:t>
            </a:r>
            <a:r>
              <a:rPr lang="en-US" dirty="0">
                <a:hlinkClick r:id="rId2"/>
              </a:rPr>
              <a:t>aschoenberg@govst.edu</a:t>
            </a:r>
            <a:endParaRPr lang="en-US" dirty="0"/>
          </a:p>
          <a:p>
            <a:r>
              <a:rPr lang="en-US" dirty="0"/>
              <a:t>Meet with Financial Aid Advisor </a:t>
            </a:r>
          </a:p>
          <a:p>
            <a:pPr lvl="1"/>
            <a:r>
              <a:rPr lang="en-US" dirty="0"/>
              <a:t>Matt </a:t>
            </a:r>
            <a:r>
              <a:rPr lang="en-US" dirty="0" err="1"/>
              <a:t>Zarris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mzarris@govst.edu</a:t>
            </a:r>
            <a:r>
              <a:rPr lang="en-US" dirty="0"/>
              <a:t> </a:t>
            </a:r>
          </a:p>
          <a:p>
            <a:r>
              <a:rPr lang="en-US" dirty="0"/>
              <a:t>Fill out application form by November 15</a:t>
            </a:r>
          </a:p>
          <a:p>
            <a:r>
              <a:rPr lang="en-US" dirty="0"/>
              <a:t>Apply for Study Abroad Scholarship by December 1</a:t>
            </a:r>
          </a:p>
          <a:p>
            <a:r>
              <a:rPr lang="en-US" dirty="0"/>
              <a:t>Make first deposit of $985 by December 15</a:t>
            </a:r>
          </a:p>
        </p:txBody>
      </p:sp>
      <p:pic>
        <p:nvPicPr>
          <p:cNvPr id="10242" name="Picture 2" descr="https://tse4.mm.bing.net/th?id=OIP.Mc3dc1e326cdb50f40cf7584322f5c98bo0&amp;pid=15.1&amp;P=0&amp;w=207&amp;h=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42" y="3268071"/>
            <a:ext cx="3663389" cy="276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tse1.mm.bing.net/th?id=OIP.M05c33acc3dee251a276d7bc50c324961o0&amp;pid=15.1&amp;P=0&amp;w=200&amp;h=1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42" y="408322"/>
            <a:ext cx="3062944" cy="22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7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354" y="804517"/>
            <a:ext cx="9603275" cy="1049235"/>
          </a:xfrm>
        </p:spPr>
        <p:txBody>
          <a:bodyPr/>
          <a:lstStyle/>
          <a:p>
            <a:r>
              <a:rPr lang="en-US" dirty="0"/>
              <a:t>Class HONS 4900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354" y="2029799"/>
            <a:ext cx="9603275" cy="3450613"/>
          </a:xfrm>
        </p:spPr>
        <p:txBody>
          <a:bodyPr/>
          <a:lstStyle/>
          <a:p>
            <a:r>
              <a:rPr lang="en-US" dirty="0"/>
              <a:t>Leadership in Italy</a:t>
            </a:r>
          </a:p>
          <a:p>
            <a:pPr lvl="1"/>
            <a:r>
              <a:rPr lang="en-US" dirty="0"/>
              <a:t>With a total of four weeks, three weeks will be dedicated to ancient Rome, Florence and Venice – connected back to modern theoretical perspectives on leadership. One week will be dedicated to modern European Leadership styles. </a:t>
            </a:r>
          </a:p>
          <a:p>
            <a:pPr lvl="1"/>
            <a:r>
              <a:rPr lang="en-US" dirty="0"/>
              <a:t>The ancient weeks will incorporate field trip tours. </a:t>
            </a:r>
          </a:p>
          <a:p>
            <a:pPr lvl="1"/>
            <a:r>
              <a:rPr lang="en-US" dirty="0"/>
              <a:t>The modern week will incorporate internship/service days. </a:t>
            </a:r>
          </a:p>
        </p:txBody>
      </p:sp>
      <p:pic>
        <p:nvPicPr>
          <p:cNvPr id="8194" name="Picture 2" descr="https://tse4.mm.bing.net/th?id=OIP.Mb603bfe173f5ba149ccaffcb2ded912fH1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3" y="141734"/>
            <a:ext cx="1781102" cy="2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9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italy</a:t>
            </a:r>
            <a:endParaRPr lang="en-US" dirty="0"/>
          </a:p>
        </p:txBody>
      </p:sp>
      <p:pic>
        <p:nvPicPr>
          <p:cNvPr id="6146" name="Picture 2" descr="http://i.infoplease.com/images/mita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41" y="0"/>
            <a:ext cx="479107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3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531" y="497174"/>
            <a:ext cx="8643154" cy="1053330"/>
          </a:xfrm>
        </p:spPr>
        <p:txBody>
          <a:bodyPr/>
          <a:lstStyle/>
          <a:p>
            <a:r>
              <a:rPr lang="en-US" dirty="0"/>
              <a:t>The American university of </a:t>
            </a:r>
            <a:r>
              <a:rPr lang="en-US" dirty="0" err="1"/>
              <a:t>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6324" y="1550504"/>
            <a:ext cx="4289011" cy="2036758"/>
          </a:xfrm>
        </p:spPr>
        <p:txBody>
          <a:bodyPr/>
          <a:lstStyle/>
          <a:p>
            <a:r>
              <a:rPr lang="en-US" dirty="0"/>
              <a:t>The AUR campus is housed within an ancient </a:t>
            </a:r>
            <a:r>
              <a:rPr lang="en-US" dirty="0" err="1"/>
              <a:t>Barnabite</a:t>
            </a:r>
            <a:r>
              <a:rPr lang="en-US" dirty="0"/>
              <a:t> monastery atop the Janiculum, Rome’s highest hill</a:t>
            </a:r>
          </a:p>
          <a:p>
            <a:endParaRPr lang="en-US" dirty="0"/>
          </a:p>
        </p:txBody>
      </p:sp>
      <p:pic>
        <p:nvPicPr>
          <p:cNvPr id="1026" name="Picture 2" descr="http://www.aur.edu/wp-content/uploads/2010/10/build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31" y="1550504"/>
            <a:ext cx="5996647" cy="39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2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Italian apartments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/>
          <a:lstStyle/>
          <a:p>
            <a:r>
              <a:rPr lang="en-US" dirty="0"/>
              <a:t>Students will be housed in Italian apartments near the university</a:t>
            </a:r>
          </a:p>
          <a:p>
            <a:r>
              <a:rPr lang="en-US" dirty="0"/>
              <a:t>Apartments will be all male or female, complete with full kitchens and bathrooms</a:t>
            </a:r>
          </a:p>
        </p:txBody>
      </p:sp>
      <p:pic>
        <p:nvPicPr>
          <p:cNvPr id="2052" name="Picture 4" descr="http://www.aur.edu/wp-content/uploads/2013/02/AUR-Apartments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636"/>
            <a:ext cx="4716055" cy="31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ur.edu/wp-content/uploads/2013/02/AUR-Apartments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989961"/>
            <a:ext cx="4693920" cy="31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ur.edu/wp-content/uploads/2013/02/AUR-Apartments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68" y="3023636"/>
            <a:ext cx="4643364" cy="30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9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379" y="1099941"/>
            <a:ext cx="9603275" cy="1049235"/>
          </a:xfrm>
        </p:spPr>
        <p:txBody>
          <a:bodyPr/>
          <a:lstStyle/>
          <a:p>
            <a:r>
              <a:rPr lang="en-US" dirty="0"/>
              <a:t>Tentative itinerary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243" y="1964510"/>
            <a:ext cx="4221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1 – Arrival and Orientation to Rome</a:t>
            </a:r>
          </a:p>
          <a:p>
            <a:r>
              <a:rPr lang="en-US" dirty="0"/>
              <a:t>	-  </a:t>
            </a:r>
          </a:p>
        </p:txBody>
      </p:sp>
      <p:pic>
        <p:nvPicPr>
          <p:cNvPr id="4100" name="Picture 4" descr="https://tse3.mm.bing.net/th?id=OIP.M62361cc260d33a9c940f60a0ecec87e0H0&amp;pid=15.1&amp;P=0&amp;w=215&amp;h=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09" y="3236260"/>
            <a:ext cx="3167353" cy="232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1136" y="1964510"/>
            <a:ext cx="37953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Colosseum and Ancient Roman Forum</a:t>
            </a:r>
          </a:p>
          <a:p>
            <a:r>
              <a:rPr lang="en-US" dirty="0"/>
              <a:t>Vatican City </a:t>
            </a:r>
          </a:p>
          <a:p>
            <a:r>
              <a:rPr lang="en-US" dirty="0"/>
              <a:t>Highlights of Rome </a:t>
            </a:r>
          </a:p>
          <a:p>
            <a:r>
              <a:rPr lang="en-US" dirty="0"/>
              <a:t>	</a:t>
            </a:r>
            <a:r>
              <a:rPr lang="en-US" dirty="0" err="1"/>
              <a:t>Trevi</a:t>
            </a:r>
            <a:r>
              <a:rPr lang="en-US" dirty="0"/>
              <a:t> Fountain</a:t>
            </a:r>
          </a:p>
          <a:p>
            <a:r>
              <a:rPr lang="en-US" dirty="0"/>
              <a:t>	Piazza </a:t>
            </a:r>
            <a:r>
              <a:rPr lang="en-US" dirty="0" err="1"/>
              <a:t>Navona</a:t>
            </a:r>
            <a:endParaRPr lang="en-US" dirty="0"/>
          </a:p>
          <a:p>
            <a:r>
              <a:rPr lang="en-US" dirty="0"/>
              <a:t>	Campo </a:t>
            </a:r>
            <a:r>
              <a:rPr lang="en-US" dirty="0" err="1"/>
              <a:t>dei</a:t>
            </a:r>
            <a:r>
              <a:rPr lang="en-US" dirty="0"/>
              <a:t> Fiori</a:t>
            </a:r>
          </a:p>
          <a:p>
            <a:r>
              <a:rPr lang="en-US" dirty="0"/>
              <a:t>	Parliament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104" name="Picture 8" descr="http://www.4kingdoms.com/saint_peters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127"/>
            <a:ext cx="3928082" cy="313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ages5.fanpop.com/image/photos/26900000/Trevi-Fountain-italy-26913305-1600-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31" y="3699803"/>
            <a:ext cx="3217355" cy="24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4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venice</a:t>
            </a:r>
            <a:endParaRPr lang="en-US" dirty="0"/>
          </a:p>
        </p:txBody>
      </p:sp>
      <p:pic>
        <p:nvPicPr>
          <p:cNvPr id="5124" name="Picture 4" descr="https://c1.staticflickr.com/1/55/134741553_549e062d1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589"/>
            <a:ext cx="4425071" cy="37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se4.mm.bing.net/th?id=OIP.Mba341c09d7c5538f68836911bf17e90fH0&amp;pid=15.1&amp;P=0&amp;w=257&amp;h=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27" y="3550220"/>
            <a:ext cx="3423214" cy="229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9154" y="1963323"/>
            <a:ext cx="29678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 Marco Square</a:t>
            </a:r>
          </a:p>
          <a:p>
            <a:r>
              <a:rPr lang="en-US" dirty="0"/>
              <a:t>Rialto Bridge</a:t>
            </a:r>
          </a:p>
          <a:p>
            <a:r>
              <a:rPr lang="en-US" dirty="0"/>
              <a:t>Grand Canal</a:t>
            </a:r>
          </a:p>
          <a:p>
            <a:r>
              <a:rPr lang="en-US" dirty="0"/>
              <a:t>Venetian Art and Architecture</a:t>
            </a:r>
          </a:p>
          <a:p>
            <a:endParaRPr lang="en-US" dirty="0"/>
          </a:p>
        </p:txBody>
      </p:sp>
      <p:pic>
        <p:nvPicPr>
          <p:cNvPr id="5128" name="Picture 8" descr="http://i.telegraph.co.uk/multimedia/archive/01731/gondolier_173184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71" y="3283064"/>
            <a:ext cx="4085981" cy="255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1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florence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Duomo </a:t>
            </a:r>
          </a:p>
          <a:p>
            <a:r>
              <a:rPr lang="en-US" dirty="0"/>
              <a:t>Renaissance Art and Architecture</a:t>
            </a:r>
          </a:p>
          <a:p>
            <a:r>
              <a:rPr lang="en-US" dirty="0"/>
              <a:t>The Medici Family &amp; City States</a:t>
            </a:r>
          </a:p>
        </p:txBody>
      </p:sp>
      <p:pic>
        <p:nvPicPr>
          <p:cNvPr id="7170" name="Picture 2" descr="http://www.eatingitalyfoodtours.com/wp-content/uploads/2012/12/florence-duomo-it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49" y="2226579"/>
            <a:ext cx="5206751" cy="34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dailymail.co.uk/i/pix/2014/05/02/article-2618531-006BEF1100000258-736_634x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1" y="3741038"/>
            <a:ext cx="4128930" cy="27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7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3757" y="2345635"/>
            <a:ext cx="2164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be determined: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Caritas Soup Kitchen</a:t>
            </a:r>
          </a:p>
          <a:p>
            <a:r>
              <a:rPr lang="en-US" dirty="0"/>
              <a:t>Refugee Center</a:t>
            </a:r>
          </a:p>
        </p:txBody>
      </p:sp>
      <p:pic>
        <p:nvPicPr>
          <p:cNvPr id="9218" name="Picture 2" descr="https://tse3.mm.bing.net/th?id=OIP.Ma65b443fabc01964261aa096b3d6a8e8o0&amp;pid=15.1&amp;P=0&amp;w=339&amp;h=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36" y="2925860"/>
            <a:ext cx="4192045" cy="20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1190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302</TotalTime>
  <Words>356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HoNORS SEMINAR IN ROME</vt:lpstr>
      <vt:lpstr>Class HONS 4900</vt:lpstr>
      <vt:lpstr>italy</vt:lpstr>
      <vt:lpstr>The American university of rome</vt:lpstr>
      <vt:lpstr>Italian apartments</vt:lpstr>
      <vt:lpstr>Tentative itinerary</vt:lpstr>
      <vt:lpstr>venice</vt:lpstr>
      <vt:lpstr>florence</vt:lpstr>
      <vt:lpstr>Service project</vt:lpstr>
      <vt:lpstr>Program fee</vt:lpstr>
      <vt:lpstr>Financial aid and scholarships</vt:lpstr>
      <vt:lpstr>Application process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SEMINAR IN ROME</dc:title>
  <dc:creator>Amy Schoenberg</dc:creator>
  <cp:lastModifiedBy>Schoenberg, Amy</cp:lastModifiedBy>
  <cp:revision>19</cp:revision>
  <dcterms:created xsi:type="dcterms:W3CDTF">2016-10-18T02:53:03Z</dcterms:created>
  <dcterms:modified xsi:type="dcterms:W3CDTF">2016-10-18T18:31:11Z</dcterms:modified>
</cp:coreProperties>
</file>