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0" r:id="rId3"/>
    <p:sldId id="387" r:id="rId4"/>
    <p:sldId id="389" r:id="rId5"/>
    <p:sldId id="383" r:id="rId6"/>
    <p:sldId id="411" r:id="rId7"/>
    <p:sldId id="410" r:id="rId8"/>
    <p:sldId id="392" r:id="rId9"/>
    <p:sldId id="405" r:id="rId10"/>
    <p:sldId id="262" r:id="rId11"/>
    <p:sldId id="406" r:id="rId12"/>
    <p:sldId id="391" r:id="rId13"/>
    <p:sldId id="408" r:id="rId14"/>
    <p:sldId id="409" r:id="rId15"/>
    <p:sldId id="403"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57" autoAdjust="0"/>
    <p:restoredTop sz="79592" autoAdjust="0"/>
  </p:normalViewPr>
  <p:slideViewPr>
    <p:cSldViewPr snapToGrid="0">
      <p:cViewPr varScale="1">
        <p:scale>
          <a:sx n="76" d="100"/>
          <a:sy n="76" d="100"/>
        </p:scale>
        <p:origin x="3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A2630E5-91A4-4959-B810-C943E2F78E7A}" type="datetimeFigureOut">
              <a:rPr lang="en-US" smtClean="0"/>
              <a:t>7/31/2025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D63A7DF-8157-450F-AFE9-2A4FAA48E286}" type="slidenum">
              <a:rPr lang="en-US" smtClean="0"/>
              <a:t>‹#›</a:t>
            </a:fld>
            <a:endParaRPr lang="en-US"/>
          </a:p>
        </p:txBody>
      </p:sp>
    </p:spTree>
    <p:extLst>
      <p:ext uri="{BB962C8B-B14F-4D97-AF65-F5344CB8AC3E}">
        <p14:creationId xmlns:p14="http://schemas.microsoft.com/office/powerpoint/2010/main" val="122075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1</a:t>
            </a:fld>
            <a:endParaRPr lang="en-US"/>
          </a:p>
        </p:txBody>
      </p:sp>
    </p:spTree>
    <p:extLst>
      <p:ext uri="{BB962C8B-B14F-4D97-AF65-F5344CB8AC3E}">
        <p14:creationId xmlns:p14="http://schemas.microsoft.com/office/powerpoint/2010/main" val="3036557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11</a:t>
            </a:fld>
            <a:endParaRPr lang="en-US"/>
          </a:p>
        </p:txBody>
      </p:sp>
    </p:spTree>
    <p:extLst>
      <p:ext uri="{BB962C8B-B14F-4D97-AF65-F5344CB8AC3E}">
        <p14:creationId xmlns:p14="http://schemas.microsoft.com/office/powerpoint/2010/main" val="463568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13</a:t>
            </a:fld>
            <a:endParaRPr lang="en-US"/>
          </a:p>
        </p:txBody>
      </p:sp>
    </p:spTree>
    <p:extLst>
      <p:ext uri="{BB962C8B-B14F-4D97-AF65-F5344CB8AC3E}">
        <p14:creationId xmlns:p14="http://schemas.microsoft.com/office/powerpoint/2010/main" val="1682972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14</a:t>
            </a:fld>
            <a:endParaRPr lang="en-US"/>
          </a:p>
        </p:txBody>
      </p:sp>
    </p:spTree>
    <p:extLst>
      <p:ext uri="{BB962C8B-B14F-4D97-AF65-F5344CB8AC3E}">
        <p14:creationId xmlns:p14="http://schemas.microsoft.com/office/powerpoint/2010/main" val="295364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15</a:t>
            </a:fld>
            <a:endParaRPr lang="en-US"/>
          </a:p>
        </p:txBody>
      </p:sp>
    </p:spTree>
    <p:extLst>
      <p:ext uri="{BB962C8B-B14F-4D97-AF65-F5344CB8AC3E}">
        <p14:creationId xmlns:p14="http://schemas.microsoft.com/office/powerpoint/2010/main" val="2784024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2</a:t>
            </a:fld>
            <a:endParaRPr lang="en-US"/>
          </a:p>
        </p:txBody>
      </p:sp>
    </p:spTree>
    <p:extLst>
      <p:ext uri="{BB962C8B-B14F-4D97-AF65-F5344CB8AC3E}">
        <p14:creationId xmlns:p14="http://schemas.microsoft.com/office/powerpoint/2010/main" val="2537665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D5156"/>
                </a:solidFill>
                <a:effectLst/>
                <a:latin typeface="Roboto" panose="02000000000000000000" pitchFamily="2" charset="0"/>
              </a:rPr>
              <a:t>Respect for persons reflects the notion that every individual has the absolute right to decide whether or not to participate in research. The practical application of this principle is the process of informed consent </a:t>
            </a:r>
          </a:p>
          <a:p>
            <a:r>
              <a:rPr lang="en-US" b="0" i="0" dirty="0">
                <a:solidFill>
                  <a:srgbClr val="4D5156"/>
                </a:solidFill>
                <a:effectLst/>
                <a:latin typeface="Roboto" panose="02000000000000000000" pitchFamily="2" charset="0"/>
              </a:rPr>
              <a:t>Beneficence is a concept in research ethics that states that the welfare of the research participant should be given primary importance in any clinical trial or other research study. Consider Risks vs benefits </a:t>
            </a:r>
          </a:p>
          <a:p>
            <a:r>
              <a:rPr lang="en-US" b="0" i="0" dirty="0">
                <a:solidFill>
                  <a:srgbClr val="4D5156"/>
                </a:solidFill>
                <a:effectLst/>
                <a:latin typeface="Roboto" panose="02000000000000000000" pitchFamily="2" charset="0"/>
              </a:rPr>
              <a:t>Justice is about equal distribution of burdens and benefits of a research study. Unless there is a legal or scientific justification for exclusion, all eligible participants should be given an equal chance to participate in the research. This also applies to protected populations, e.g. pregnant women </a:t>
            </a:r>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3</a:t>
            </a:fld>
            <a:endParaRPr lang="en-US"/>
          </a:p>
        </p:txBody>
      </p:sp>
    </p:spTree>
    <p:extLst>
      <p:ext uri="{BB962C8B-B14F-4D97-AF65-F5344CB8AC3E}">
        <p14:creationId xmlns:p14="http://schemas.microsoft.com/office/powerpoint/2010/main" val="2617619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5</a:t>
            </a:fld>
            <a:endParaRPr lang="en-US"/>
          </a:p>
        </p:txBody>
      </p:sp>
    </p:spTree>
    <p:extLst>
      <p:ext uri="{BB962C8B-B14F-4D97-AF65-F5344CB8AC3E}">
        <p14:creationId xmlns:p14="http://schemas.microsoft.com/office/powerpoint/2010/main" val="3966112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F0F33-AA48-B81B-E70F-27B00EDB7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8A2DB-DF6D-B478-46D0-4D63CB878A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D17D1-8D74-1DEF-4018-10B1A293E1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15D008-8569-1EA6-38F7-6A9A57C76D28}"/>
              </a:ext>
            </a:extLst>
          </p:cNvPr>
          <p:cNvSpPr>
            <a:spLocks noGrp="1"/>
          </p:cNvSpPr>
          <p:nvPr>
            <p:ph type="sldNum" sz="quarter" idx="5"/>
          </p:nvPr>
        </p:nvSpPr>
        <p:spPr/>
        <p:txBody>
          <a:bodyPr/>
          <a:lstStyle/>
          <a:p>
            <a:fld id="{AD63A7DF-8157-450F-AFE9-2A4FAA48E286}" type="slidenum">
              <a:rPr lang="en-US" smtClean="0"/>
              <a:t>6</a:t>
            </a:fld>
            <a:endParaRPr lang="en-US"/>
          </a:p>
        </p:txBody>
      </p:sp>
    </p:spTree>
    <p:extLst>
      <p:ext uri="{BB962C8B-B14F-4D97-AF65-F5344CB8AC3E}">
        <p14:creationId xmlns:p14="http://schemas.microsoft.com/office/powerpoint/2010/main" val="4023574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7</a:t>
            </a:fld>
            <a:endParaRPr lang="en-US"/>
          </a:p>
        </p:txBody>
      </p:sp>
    </p:spTree>
    <p:extLst>
      <p:ext uri="{BB962C8B-B14F-4D97-AF65-F5344CB8AC3E}">
        <p14:creationId xmlns:p14="http://schemas.microsoft.com/office/powerpoint/2010/main" val="74876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8</a:t>
            </a:fld>
            <a:endParaRPr lang="en-US"/>
          </a:p>
        </p:txBody>
      </p:sp>
    </p:spTree>
    <p:extLst>
      <p:ext uri="{BB962C8B-B14F-4D97-AF65-F5344CB8AC3E}">
        <p14:creationId xmlns:p14="http://schemas.microsoft.com/office/powerpoint/2010/main" val="933613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9</a:t>
            </a:fld>
            <a:endParaRPr lang="en-US"/>
          </a:p>
        </p:txBody>
      </p:sp>
    </p:spTree>
    <p:extLst>
      <p:ext uri="{BB962C8B-B14F-4D97-AF65-F5344CB8AC3E}">
        <p14:creationId xmlns:p14="http://schemas.microsoft.com/office/powerpoint/2010/main" val="1479351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3A7DF-8157-450F-AFE9-2A4FAA48E286}" type="slidenum">
              <a:rPr lang="en-US" smtClean="0"/>
              <a:t>10</a:t>
            </a:fld>
            <a:endParaRPr lang="en-US"/>
          </a:p>
        </p:txBody>
      </p:sp>
    </p:spTree>
    <p:extLst>
      <p:ext uri="{BB962C8B-B14F-4D97-AF65-F5344CB8AC3E}">
        <p14:creationId xmlns:p14="http://schemas.microsoft.com/office/powerpoint/2010/main" val="933132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89418-490E-4AA7-9946-FD200F9AD1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34B0A3-C04D-483D-988F-A29A92DD8E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7CE770-CCD6-4573-889B-ED3B2C221D45}"/>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5" name="Footer Placeholder 4">
            <a:extLst>
              <a:ext uri="{FF2B5EF4-FFF2-40B4-BE49-F238E27FC236}">
                <a16:creationId xmlns:a16="http://schemas.microsoft.com/office/drawing/2014/main" id="{6FEC7BCC-7455-4DC7-A899-7765E9D0BA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E5649-5FFF-4B24-B01D-DE6F35665EA4}"/>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2758699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BAAD8-D1AB-42F6-A5EA-F403DEC902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DC0D2D-1638-43F0-9D6F-CF303F043C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E5FEE1-434C-4701-9D9C-DDEA93FA2721}"/>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5" name="Footer Placeholder 4">
            <a:extLst>
              <a:ext uri="{FF2B5EF4-FFF2-40B4-BE49-F238E27FC236}">
                <a16:creationId xmlns:a16="http://schemas.microsoft.com/office/drawing/2014/main" id="{0EE66971-8CD3-4649-BA29-2296ACDF36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AEBC6-4D92-4A7C-9435-D20B7F22EA7E}"/>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1647381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89E1A9-87A2-4EFF-B36A-777A99BD9B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985E86-1F26-4DBF-9157-CAC9407064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D251D-C179-4F1B-BF78-4A7795C3B9CB}"/>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5" name="Footer Placeholder 4">
            <a:extLst>
              <a:ext uri="{FF2B5EF4-FFF2-40B4-BE49-F238E27FC236}">
                <a16:creationId xmlns:a16="http://schemas.microsoft.com/office/drawing/2014/main" id="{681EAC4B-4E97-4EFD-9181-6B0F09C377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A4F78A-D0DD-4804-8886-2CCAFA580887}"/>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3450097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26D27-5D92-4D75-BABC-2CC80FFB3E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317233-8DF5-48DB-858F-22572391EB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A6B012-8F4E-4038-81E7-E69069708756}"/>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5" name="Footer Placeholder 4">
            <a:extLst>
              <a:ext uri="{FF2B5EF4-FFF2-40B4-BE49-F238E27FC236}">
                <a16:creationId xmlns:a16="http://schemas.microsoft.com/office/drawing/2014/main" id="{9B4BF6FE-09A3-40A0-A2B5-13043F0D4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5FA747-8005-4092-8F3F-E71457A7BB95}"/>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312418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896AA-0C1D-4787-BF88-ED0AAAB4AE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9636B0-0173-45EA-9D12-F88296A9AA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52C3FF-5E3D-439A-8D08-66223D5AB9E5}"/>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5" name="Footer Placeholder 4">
            <a:extLst>
              <a:ext uri="{FF2B5EF4-FFF2-40B4-BE49-F238E27FC236}">
                <a16:creationId xmlns:a16="http://schemas.microsoft.com/office/drawing/2014/main" id="{7406F003-3B31-4734-97E6-6115203BB3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B936E9-43A4-4510-82DE-F056038DC04B}"/>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3819008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DDD92-10B5-4606-A7C0-2F911ABA68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C122DA-1AF9-4916-AD45-A9669E1160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B7C818-9488-4196-80AE-00A4D9C26D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1B694-8A08-4B77-BFB6-A97452649E04}"/>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6" name="Footer Placeholder 5">
            <a:extLst>
              <a:ext uri="{FF2B5EF4-FFF2-40B4-BE49-F238E27FC236}">
                <a16:creationId xmlns:a16="http://schemas.microsoft.com/office/drawing/2014/main" id="{355E72FB-52D5-4AAE-A59B-D89AB9E1F7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4065C8-FC12-4DE8-9CF1-FA8346AE542F}"/>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4117623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36FDB-2248-41DA-800C-1E7F8A445B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72FEEE-9A49-427E-B114-FC85FE726D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B43C34-56E5-4D43-B2A4-DE3FB3ABD8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989463-9E87-4412-BE5B-0E2074235D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A94FA4-871E-42C6-BADB-5838A1E9E6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232676-CFA4-4F2E-A0E4-EEA4E8DF5519}"/>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8" name="Footer Placeholder 7">
            <a:extLst>
              <a:ext uri="{FF2B5EF4-FFF2-40B4-BE49-F238E27FC236}">
                <a16:creationId xmlns:a16="http://schemas.microsoft.com/office/drawing/2014/main" id="{559DA600-ED72-4035-83A4-6EC271B037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F85666-FF53-4E3D-A795-F95A8032BE92}"/>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45360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9AE05-8917-4EF1-B3B2-76C7021346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3E67C4-BF8E-423F-8B14-C8C7624C7454}"/>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4" name="Footer Placeholder 3">
            <a:extLst>
              <a:ext uri="{FF2B5EF4-FFF2-40B4-BE49-F238E27FC236}">
                <a16:creationId xmlns:a16="http://schemas.microsoft.com/office/drawing/2014/main" id="{03AC77A8-0E5F-4F17-9F26-B6DC1DF5ABF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5A9FCE-3D4A-4B33-BC2A-1724B3F17A1C}"/>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310796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F7924-0F28-43A5-A4C2-4AF0887A3C13}"/>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3" name="Footer Placeholder 2">
            <a:extLst>
              <a:ext uri="{FF2B5EF4-FFF2-40B4-BE49-F238E27FC236}">
                <a16:creationId xmlns:a16="http://schemas.microsoft.com/office/drawing/2014/main" id="{5F03CDF0-A6E8-4B7C-BC22-151886BF2C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FEBF14-F52E-4B4D-B04A-886092B0308E}"/>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369695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3E794-7DE0-4D18-8D22-665289FFF0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84FE5B-803B-4393-9378-A3BC799F5D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AA9573-5A7C-4DCA-A60A-2E8BEA7BC8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438BA9-9FF1-4AD1-8368-FF3190CF4B5D}"/>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6" name="Footer Placeholder 5">
            <a:extLst>
              <a:ext uri="{FF2B5EF4-FFF2-40B4-BE49-F238E27FC236}">
                <a16:creationId xmlns:a16="http://schemas.microsoft.com/office/drawing/2014/main" id="{CAF3B558-A9AA-4624-9373-B81A90963C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02AC6F-0BF8-4D3D-8A5A-AA16FE78FDE3}"/>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130626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6542-1998-43E0-A7B1-3BEE71530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2924E2-C090-47ED-A148-BE1F3BEE5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9BEDD5-32EA-4272-84AC-E2F7D1AC57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42CF63-CC25-4493-B719-E1A80E11DC9D}"/>
              </a:ext>
            </a:extLst>
          </p:cNvPr>
          <p:cNvSpPr>
            <a:spLocks noGrp="1"/>
          </p:cNvSpPr>
          <p:nvPr>
            <p:ph type="dt" sz="half" idx="10"/>
          </p:nvPr>
        </p:nvSpPr>
        <p:spPr/>
        <p:txBody>
          <a:bodyPr/>
          <a:lstStyle/>
          <a:p>
            <a:fld id="{93CA8E08-BFA9-4FC5-83AD-7F0784F6777B}" type="datetimeFigureOut">
              <a:rPr lang="en-US" smtClean="0"/>
              <a:t>7/31/2025</a:t>
            </a:fld>
            <a:endParaRPr lang="en-US"/>
          </a:p>
        </p:txBody>
      </p:sp>
      <p:sp>
        <p:nvSpPr>
          <p:cNvPr id="6" name="Footer Placeholder 5">
            <a:extLst>
              <a:ext uri="{FF2B5EF4-FFF2-40B4-BE49-F238E27FC236}">
                <a16:creationId xmlns:a16="http://schemas.microsoft.com/office/drawing/2014/main" id="{7D7E9716-FB59-4DF7-AEA1-9C6B432AC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BDE95E-3937-4060-BE5A-7C63CBA4DDC9}"/>
              </a:ext>
            </a:extLst>
          </p:cNvPr>
          <p:cNvSpPr>
            <a:spLocks noGrp="1"/>
          </p:cNvSpPr>
          <p:nvPr>
            <p:ph type="sldNum" sz="quarter" idx="12"/>
          </p:nvPr>
        </p:nvSpPr>
        <p:spPr/>
        <p:txBody>
          <a:bodyPr/>
          <a:lstStyle/>
          <a:p>
            <a:fld id="{B66A7F3D-CA33-4634-9E59-189112C103B4}" type="slidenum">
              <a:rPr lang="en-US" smtClean="0"/>
              <a:t>‹#›</a:t>
            </a:fld>
            <a:endParaRPr lang="en-US"/>
          </a:p>
        </p:txBody>
      </p:sp>
    </p:spTree>
    <p:extLst>
      <p:ext uri="{BB962C8B-B14F-4D97-AF65-F5344CB8AC3E}">
        <p14:creationId xmlns:p14="http://schemas.microsoft.com/office/powerpoint/2010/main" val="3247131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8F62A9-B931-4DD8-80EA-DAA2135216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7CA3A2-EA7C-43FB-87B4-79269DB51F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B8338E-1B66-4E90-856B-AEFF5CD5AF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A8E08-BFA9-4FC5-83AD-7F0784F6777B}" type="datetimeFigureOut">
              <a:rPr lang="en-US" smtClean="0"/>
              <a:t>7/31/2025</a:t>
            </a:fld>
            <a:endParaRPr lang="en-US"/>
          </a:p>
        </p:txBody>
      </p:sp>
      <p:sp>
        <p:nvSpPr>
          <p:cNvPr id="5" name="Footer Placeholder 4">
            <a:extLst>
              <a:ext uri="{FF2B5EF4-FFF2-40B4-BE49-F238E27FC236}">
                <a16:creationId xmlns:a16="http://schemas.microsoft.com/office/drawing/2014/main" id="{36DA00F2-1601-43CE-8212-4798004560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B6D54A-24FF-41E8-8303-C0FC15258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A7F3D-CA33-4634-9E59-189112C103B4}" type="slidenum">
              <a:rPr lang="en-US" smtClean="0"/>
              <a:t>‹#›</a:t>
            </a:fld>
            <a:endParaRPr lang="en-US"/>
          </a:p>
        </p:txBody>
      </p:sp>
    </p:spTree>
    <p:extLst>
      <p:ext uri="{BB962C8B-B14F-4D97-AF65-F5344CB8AC3E}">
        <p14:creationId xmlns:p14="http://schemas.microsoft.com/office/powerpoint/2010/main" val="775461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govst.cayuse424.com/rs/irb" TargetMode="External"/><Relationship Id="rId2" Type="http://schemas.openxmlformats.org/officeDocument/2006/relationships/hyperlink" Target="http://www.govst.edu/irb"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itiprogram.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govst.edu/irb"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5D2651-684D-4E01-A75C-BF5ED135B290}"/>
              </a:ext>
            </a:extLst>
          </p:cNvPr>
          <p:cNvSpPr>
            <a:spLocks noGrp="1"/>
          </p:cNvSpPr>
          <p:nvPr>
            <p:ph type="ctrTitle"/>
          </p:nvPr>
        </p:nvSpPr>
        <p:spPr>
          <a:xfrm>
            <a:off x="643468" y="146757"/>
            <a:ext cx="4620584" cy="3860799"/>
          </a:xfrm>
        </p:spPr>
        <p:txBody>
          <a:bodyPr>
            <a:normAutofit/>
          </a:bodyPr>
          <a:lstStyle/>
          <a:p>
            <a:pPr algn="l"/>
            <a:r>
              <a:rPr lang="en-US" sz="4000" b="1" dirty="0"/>
              <a:t> </a:t>
            </a:r>
            <a:br>
              <a:rPr lang="en-US" sz="4000" dirty="0"/>
            </a:br>
            <a:r>
              <a:rPr lang="en-US" sz="4000" b="1" dirty="0"/>
              <a:t>The IRB Process at GovState </a:t>
            </a:r>
            <a:br>
              <a:rPr lang="en-US" sz="4000" dirty="0"/>
            </a:br>
            <a:endParaRPr lang="en-US" sz="4000" dirty="0"/>
          </a:p>
        </p:txBody>
      </p:sp>
      <p:sp>
        <p:nvSpPr>
          <p:cNvPr id="3" name="Subtitle 2">
            <a:extLst>
              <a:ext uri="{FF2B5EF4-FFF2-40B4-BE49-F238E27FC236}">
                <a16:creationId xmlns:a16="http://schemas.microsoft.com/office/drawing/2014/main" id="{85053BD2-BDC3-4813-BDD3-23DCCA53D7DE}"/>
              </a:ext>
            </a:extLst>
          </p:cNvPr>
          <p:cNvSpPr>
            <a:spLocks noGrp="1"/>
          </p:cNvSpPr>
          <p:nvPr>
            <p:ph type="subTitle" idx="1"/>
          </p:nvPr>
        </p:nvSpPr>
        <p:spPr>
          <a:xfrm>
            <a:off x="643467" y="5277684"/>
            <a:ext cx="4620584" cy="775494"/>
          </a:xfrm>
        </p:spPr>
        <p:txBody>
          <a:bodyPr>
            <a:normAutofit/>
          </a:bodyPr>
          <a:lstStyle/>
          <a:p>
            <a:pPr algn="l"/>
            <a:r>
              <a:rPr lang="en-US" sz="2000"/>
              <a:t>Anna Bernadska, PhD</a:t>
            </a:r>
          </a:p>
          <a:p>
            <a:pPr algn="l"/>
            <a:r>
              <a:rPr lang="en-US" sz="2000"/>
              <a:t>Assistant Director of Research Compliance </a:t>
            </a:r>
          </a:p>
        </p:txBody>
      </p:sp>
      <p:pic>
        <p:nvPicPr>
          <p:cNvPr id="4" name="Picture 3">
            <a:extLst>
              <a:ext uri="{FF2B5EF4-FFF2-40B4-BE49-F238E27FC236}">
                <a16:creationId xmlns:a16="http://schemas.microsoft.com/office/drawing/2014/main" id="{56778471-1DF1-4523-8528-019EBE0CAD0C}"/>
              </a:ext>
            </a:extLst>
          </p:cNvPr>
          <p:cNvPicPr>
            <a:picLocks noChangeAspect="1"/>
          </p:cNvPicPr>
          <p:nvPr/>
        </p:nvPicPr>
        <p:blipFill rotWithShape="1">
          <a:blip r:embed="rId3"/>
          <a:srcRect l="25647" r="25445"/>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76717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799AE-C7DF-46B2-8C85-9F31C69653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Preparing an IRB Application </a:t>
            </a:r>
          </a:p>
        </p:txBody>
      </p:sp>
      <p:sp>
        <p:nvSpPr>
          <p:cNvPr id="3" name="Content Placeholder 2">
            <a:extLst>
              <a:ext uri="{FF2B5EF4-FFF2-40B4-BE49-F238E27FC236}">
                <a16:creationId xmlns:a16="http://schemas.microsoft.com/office/drawing/2014/main" id="{13AA0C9F-22C8-42E0-823F-2D02DCA9003F}"/>
              </a:ext>
            </a:extLst>
          </p:cNvPr>
          <p:cNvSpPr>
            <a:spLocks noGrp="1"/>
          </p:cNvSpPr>
          <p:nvPr>
            <p:ph idx="1"/>
          </p:nvPr>
        </p:nvSpPr>
        <p:spPr>
          <a:xfrm>
            <a:off x="4810259" y="649480"/>
            <a:ext cx="6555347" cy="5546047"/>
          </a:xfrm>
        </p:spPr>
        <p:txBody>
          <a:bodyPr anchor="ctr">
            <a:normAutofit/>
          </a:bodyPr>
          <a:lstStyle/>
          <a:p>
            <a:pPr marL="0" indent="0">
              <a:buNone/>
            </a:pPr>
            <a:r>
              <a:rPr lang="en-US" sz="2000" b="1"/>
              <a:t>What should be done </a:t>
            </a:r>
            <a:r>
              <a:rPr lang="en-US" sz="2000" b="1" u="sng"/>
              <a:t>before</a:t>
            </a:r>
            <a:r>
              <a:rPr lang="en-US" sz="2000" b="1"/>
              <a:t> you start an application</a:t>
            </a:r>
          </a:p>
          <a:p>
            <a:endParaRPr lang="en-US" sz="2000" b="1" dirty="0"/>
          </a:p>
          <a:p>
            <a:pPr marL="457200" lvl="1" indent="0">
              <a:buNone/>
            </a:pPr>
            <a:r>
              <a:rPr lang="en-US" sz="2000"/>
              <a:t>Clarify the study procedures: </a:t>
            </a:r>
          </a:p>
          <a:p>
            <a:pPr lvl="2"/>
            <a:r>
              <a:rPr lang="en-US"/>
              <a:t>How participants will be identified? Do you have direct access to participants, or do you need an intermediary? </a:t>
            </a:r>
          </a:p>
          <a:p>
            <a:pPr lvl="2"/>
            <a:r>
              <a:rPr lang="en-US"/>
              <a:t>How will you know that the participants meet your eligibility requirements? </a:t>
            </a:r>
          </a:p>
          <a:p>
            <a:pPr lvl="2"/>
            <a:r>
              <a:rPr lang="en-US"/>
              <a:t>How the participants will be recruited? What type of consent will be used? </a:t>
            </a:r>
          </a:p>
          <a:p>
            <a:pPr lvl="2"/>
            <a:r>
              <a:rPr lang="en-US"/>
              <a:t>How the data will be collected? Where the data will be stored and how it will be protected? </a:t>
            </a:r>
          </a:p>
          <a:p>
            <a:endParaRPr lang="en-US" sz="2000" dirty="0"/>
          </a:p>
        </p:txBody>
      </p:sp>
    </p:spTree>
    <p:extLst>
      <p:ext uri="{BB962C8B-B14F-4D97-AF65-F5344CB8AC3E}">
        <p14:creationId xmlns:p14="http://schemas.microsoft.com/office/powerpoint/2010/main" val="2950383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799AE-C7DF-46B2-8C85-9F31C69653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Preparing an IRB Application </a:t>
            </a:r>
          </a:p>
        </p:txBody>
      </p:sp>
      <p:sp>
        <p:nvSpPr>
          <p:cNvPr id="3" name="Content Placeholder 2">
            <a:extLst>
              <a:ext uri="{FF2B5EF4-FFF2-40B4-BE49-F238E27FC236}">
                <a16:creationId xmlns:a16="http://schemas.microsoft.com/office/drawing/2014/main" id="{13AA0C9F-22C8-42E0-823F-2D02DCA9003F}"/>
              </a:ext>
            </a:extLst>
          </p:cNvPr>
          <p:cNvSpPr>
            <a:spLocks noGrp="1"/>
          </p:cNvSpPr>
          <p:nvPr>
            <p:ph idx="1"/>
          </p:nvPr>
        </p:nvSpPr>
        <p:spPr>
          <a:xfrm>
            <a:off x="4810259" y="649480"/>
            <a:ext cx="6555347" cy="5546047"/>
          </a:xfrm>
        </p:spPr>
        <p:txBody>
          <a:bodyPr anchor="ctr">
            <a:normAutofit/>
          </a:bodyPr>
          <a:lstStyle/>
          <a:p>
            <a:pPr marL="0" indent="0">
              <a:buNone/>
            </a:pPr>
            <a:r>
              <a:rPr lang="en-US" sz="2000" b="1" dirty="0"/>
              <a:t>What should be done </a:t>
            </a:r>
            <a:r>
              <a:rPr lang="en-US" sz="2000" b="1" u="sng" dirty="0"/>
              <a:t>before</a:t>
            </a:r>
            <a:r>
              <a:rPr lang="en-US" sz="2000" b="1" dirty="0"/>
              <a:t> you start an application</a:t>
            </a:r>
          </a:p>
          <a:p>
            <a:endParaRPr lang="en-US" sz="2000" b="1" dirty="0"/>
          </a:p>
          <a:p>
            <a:pPr lvl="1"/>
            <a:r>
              <a:rPr lang="en-US" sz="2000" dirty="0"/>
              <a:t>Create a recruitment document (flyer, email invitation, verbal script, social media ad, etc.) </a:t>
            </a:r>
          </a:p>
          <a:p>
            <a:pPr lvl="1"/>
            <a:r>
              <a:rPr lang="en-US" sz="2000" dirty="0"/>
              <a:t>Create a consent document using the template that has been approved by the Institutional Review Board (IRB).</a:t>
            </a:r>
          </a:p>
          <a:p>
            <a:pPr lvl="1"/>
            <a:r>
              <a:rPr lang="en-US" sz="2000" dirty="0"/>
              <a:t>Develop a research instrument</a:t>
            </a:r>
          </a:p>
          <a:p>
            <a:pPr lvl="1"/>
            <a:r>
              <a:rPr lang="en-US" sz="2000" dirty="0"/>
              <a:t>Obtain letters of support, if needed </a:t>
            </a:r>
          </a:p>
          <a:p>
            <a:pPr lvl="1"/>
            <a:r>
              <a:rPr lang="en-US" sz="2000" dirty="0"/>
              <a:t>Think about whether any compensation will be offered and how it will be delivered to participants </a:t>
            </a:r>
          </a:p>
          <a:p>
            <a:pPr marL="457200" lvl="1" indent="0">
              <a:buNone/>
            </a:pPr>
            <a:endParaRPr lang="en-US" sz="2000" dirty="0"/>
          </a:p>
          <a:p>
            <a:endParaRPr lang="en-US" sz="2000" dirty="0"/>
          </a:p>
        </p:txBody>
      </p:sp>
    </p:spTree>
    <p:extLst>
      <p:ext uri="{BB962C8B-B14F-4D97-AF65-F5344CB8AC3E}">
        <p14:creationId xmlns:p14="http://schemas.microsoft.com/office/powerpoint/2010/main" val="3044503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C1647C-67D7-3631-065C-A865E452DE93}"/>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Submitting an IRB application </a:t>
            </a:r>
          </a:p>
        </p:txBody>
      </p:sp>
      <p:sp>
        <p:nvSpPr>
          <p:cNvPr id="3" name="Content Placeholder 2">
            <a:extLst>
              <a:ext uri="{FF2B5EF4-FFF2-40B4-BE49-F238E27FC236}">
                <a16:creationId xmlns:a16="http://schemas.microsoft.com/office/drawing/2014/main" id="{AC9EC975-5EAE-4DA7-681C-D892ECF40D30}"/>
              </a:ext>
            </a:extLst>
          </p:cNvPr>
          <p:cNvSpPr>
            <a:spLocks noGrp="1"/>
          </p:cNvSpPr>
          <p:nvPr>
            <p:ph idx="1"/>
          </p:nvPr>
        </p:nvSpPr>
        <p:spPr>
          <a:xfrm>
            <a:off x="4810259" y="649480"/>
            <a:ext cx="6555347" cy="5546047"/>
          </a:xfrm>
        </p:spPr>
        <p:txBody>
          <a:bodyPr anchor="ctr">
            <a:normAutofit/>
          </a:bodyPr>
          <a:lstStyle/>
          <a:p>
            <a:pPr marL="457200" lvl="1" indent="0">
              <a:buNone/>
            </a:pPr>
            <a:r>
              <a:rPr lang="en-US" sz="2000" b="1"/>
              <a:t>Review Instructions for Submitting an IRB application: </a:t>
            </a:r>
          </a:p>
          <a:p>
            <a:pPr marL="457200" lvl="1" indent="0">
              <a:buNone/>
            </a:pPr>
            <a:endParaRPr lang="en-US" sz="2000"/>
          </a:p>
          <a:p>
            <a:pPr marL="1371600" lvl="3" indent="0">
              <a:buNone/>
            </a:pPr>
            <a:r>
              <a:rPr lang="en-US" sz="2000"/>
              <a:t>IRB website: </a:t>
            </a:r>
          </a:p>
          <a:p>
            <a:pPr marL="1371600" lvl="3" indent="0">
              <a:buNone/>
            </a:pPr>
            <a:r>
              <a:rPr lang="en-US" sz="2000"/>
              <a:t> </a:t>
            </a:r>
            <a:r>
              <a:rPr lang="en-US" sz="2000">
                <a:hlinkClick r:id="rId2"/>
              </a:rPr>
              <a:t>www.govst.edu/irb</a:t>
            </a:r>
            <a:r>
              <a:rPr lang="en-US" sz="2000"/>
              <a:t> </a:t>
            </a:r>
          </a:p>
          <a:p>
            <a:pPr marL="1828800" lvl="4" indent="0">
              <a:buNone/>
            </a:pPr>
            <a:endParaRPr lang="en-US" sz="2000" b="1" dirty="0"/>
          </a:p>
          <a:p>
            <a:pPr marL="457200" lvl="1" indent="0">
              <a:buNone/>
            </a:pPr>
            <a:r>
              <a:rPr lang="en-US" sz="2000" b="1"/>
              <a:t>Create an application in Cayuse IRB:</a:t>
            </a:r>
            <a:r>
              <a:rPr lang="en-US" sz="2000"/>
              <a:t>  </a:t>
            </a:r>
          </a:p>
          <a:p>
            <a:pPr marL="1828800" lvl="4" indent="0">
              <a:buNone/>
            </a:pPr>
            <a:endParaRPr lang="en-US" sz="2000" dirty="0"/>
          </a:p>
          <a:p>
            <a:pPr marL="1371600" lvl="3" indent="0">
              <a:buNone/>
            </a:pPr>
            <a:r>
              <a:rPr lang="en-US" sz="2000"/>
              <a:t>Cayuse IRB</a:t>
            </a:r>
          </a:p>
          <a:p>
            <a:pPr marL="1371600" lvl="3" indent="0">
              <a:buNone/>
            </a:pPr>
            <a:r>
              <a:rPr lang="en-US" sz="2000">
                <a:hlinkClick r:id="rId3"/>
              </a:rPr>
              <a:t>https://govst.cayuse424.com/rs/irb</a:t>
            </a:r>
            <a:endParaRPr lang="en-US" sz="2000"/>
          </a:p>
          <a:p>
            <a:pPr lvl="4"/>
            <a:endParaRPr lang="en-US" sz="2000" dirty="0"/>
          </a:p>
        </p:txBody>
      </p:sp>
    </p:spTree>
    <p:extLst>
      <p:ext uri="{BB962C8B-B14F-4D97-AF65-F5344CB8AC3E}">
        <p14:creationId xmlns:p14="http://schemas.microsoft.com/office/powerpoint/2010/main" val="1426645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799AE-C7DF-46B2-8C85-9F31C69653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Submitting an IRB application </a:t>
            </a:r>
          </a:p>
        </p:txBody>
      </p:sp>
      <p:sp>
        <p:nvSpPr>
          <p:cNvPr id="3" name="Content Placeholder 2">
            <a:extLst>
              <a:ext uri="{FF2B5EF4-FFF2-40B4-BE49-F238E27FC236}">
                <a16:creationId xmlns:a16="http://schemas.microsoft.com/office/drawing/2014/main" id="{13AA0C9F-22C8-42E0-823F-2D02DCA9003F}"/>
              </a:ext>
            </a:extLst>
          </p:cNvPr>
          <p:cNvSpPr>
            <a:spLocks noGrp="1"/>
          </p:cNvSpPr>
          <p:nvPr>
            <p:ph idx="1"/>
          </p:nvPr>
        </p:nvSpPr>
        <p:spPr>
          <a:xfrm>
            <a:off x="4581727" y="649480"/>
            <a:ext cx="3025303" cy="5546047"/>
          </a:xfrm>
        </p:spPr>
        <p:txBody>
          <a:bodyPr anchor="ctr">
            <a:normAutofit/>
          </a:bodyPr>
          <a:lstStyle/>
          <a:p>
            <a:r>
              <a:rPr lang="en-US" sz="2000"/>
              <a:t>Answer all questions </a:t>
            </a:r>
          </a:p>
          <a:p>
            <a:r>
              <a:rPr lang="en-US" sz="2000"/>
              <a:t>Attach all required documents </a:t>
            </a:r>
          </a:p>
          <a:p>
            <a:r>
              <a:rPr lang="en-US" sz="2000"/>
              <a:t>Check the application for clarity and consistency</a:t>
            </a:r>
          </a:p>
          <a:p>
            <a:r>
              <a:rPr lang="en-US" sz="2000"/>
              <a:t>Confirm the submission </a:t>
            </a:r>
          </a:p>
          <a:p>
            <a:pPr marL="0" indent="0">
              <a:buNone/>
            </a:pPr>
            <a:endParaRPr lang="en-US" sz="2000"/>
          </a:p>
          <a:p>
            <a:pPr marL="0" indent="0">
              <a:buNone/>
            </a:pPr>
            <a:endParaRPr lang="en-US" sz="2000"/>
          </a:p>
          <a:p>
            <a:endParaRPr lang="en-US" sz="2000" dirty="0"/>
          </a:p>
        </p:txBody>
      </p:sp>
      <p:pic>
        <p:nvPicPr>
          <p:cNvPr id="5" name="Picture 4" descr="Pen placed on top of a signature line">
            <a:extLst>
              <a:ext uri="{FF2B5EF4-FFF2-40B4-BE49-F238E27FC236}">
                <a16:creationId xmlns:a16="http://schemas.microsoft.com/office/drawing/2014/main" id="{D5146B4B-53BA-A122-770D-60839E6C28A7}"/>
              </a:ext>
            </a:extLst>
          </p:cNvPr>
          <p:cNvPicPr>
            <a:picLocks noChangeAspect="1"/>
          </p:cNvPicPr>
          <p:nvPr/>
        </p:nvPicPr>
        <p:blipFill>
          <a:blip r:embed="rId3"/>
          <a:srcRect l="40601" r="-2" b="-2"/>
          <a:stretch>
            <a:fillRect/>
          </a:stretch>
        </p:blipFill>
        <p:spPr>
          <a:xfrm>
            <a:off x="8109502" y="1403342"/>
            <a:ext cx="3615776" cy="4063194"/>
          </a:xfrm>
          <a:prstGeom prst="rect">
            <a:avLst/>
          </a:prstGeom>
        </p:spPr>
      </p:pic>
    </p:spTree>
    <p:extLst>
      <p:ext uri="{BB962C8B-B14F-4D97-AF65-F5344CB8AC3E}">
        <p14:creationId xmlns:p14="http://schemas.microsoft.com/office/powerpoint/2010/main" val="3436667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799AE-C7DF-46B2-8C85-9F31C69653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Responding to IRB comments </a:t>
            </a:r>
          </a:p>
        </p:txBody>
      </p:sp>
      <p:sp>
        <p:nvSpPr>
          <p:cNvPr id="3" name="Content Placeholder 2">
            <a:extLst>
              <a:ext uri="{FF2B5EF4-FFF2-40B4-BE49-F238E27FC236}">
                <a16:creationId xmlns:a16="http://schemas.microsoft.com/office/drawing/2014/main" id="{13AA0C9F-22C8-42E0-823F-2D02DCA9003F}"/>
              </a:ext>
            </a:extLst>
          </p:cNvPr>
          <p:cNvSpPr>
            <a:spLocks noGrp="1"/>
          </p:cNvSpPr>
          <p:nvPr>
            <p:ph idx="1"/>
          </p:nvPr>
        </p:nvSpPr>
        <p:spPr>
          <a:xfrm>
            <a:off x="4581727" y="649480"/>
            <a:ext cx="3025303" cy="5546047"/>
          </a:xfrm>
        </p:spPr>
        <p:txBody>
          <a:bodyPr anchor="ctr">
            <a:normAutofit/>
          </a:bodyPr>
          <a:lstStyle/>
          <a:p>
            <a:pPr marL="0" indent="0">
              <a:buNone/>
            </a:pPr>
            <a:endParaRPr lang="en-US" sz="1900"/>
          </a:p>
          <a:p>
            <a:endParaRPr lang="en-US" sz="1900"/>
          </a:p>
          <a:p>
            <a:endParaRPr lang="en-US" sz="1900"/>
          </a:p>
          <a:p>
            <a:r>
              <a:rPr lang="en-US" sz="1900"/>
              <a:t>Ask for clarification if needed </a:t>
            </a:r>
          </a:p>
          <a:p>
            <a:r>
              <a:rPr lang="en-US" sz="1900"/>
              <a:t>Some comments require action, some are FYI</a:t>
            </a:r>
          </a:p>
          <a:p>
            <a:r>
              <a:rPr lang="en-US" sz="1900"/>
              <a:t>Make revisions when required, acknowledge FYI comments </a:t>
            </a:r>
          </a:p>
          <a:p>
            <a:r>
              <a:rPr lang="en-US" sz="1900"/>
              <a:t>If one section is revised, others may need to be revised as well</a:t>
            </a:r>
          </a:p>
          <a:p>
            <a:r>
              <a:rPr lang="en-US" sz="1900"/>
              <a:t>Revised documents should have REVISED in the title and include a version number and date </a:t>
            </a:r>
          </a:p>
          <a:p>
            <a:pPr marL="0" indent="0">
              <a:buNone/>
            </a:pPr>
            <a:endParaRPr lang="en-US" sz="1900"/>
          </a:p>
          <a:p>
            <a:pPr marL="0" indent="0">
              <a:buNone/>
            </a:pPr>
            <a:endParaRPr lang="en-US" sz="1900"/>
          </a:p>
          <a:p>
            <a:pPr marL="0" indent="0">
              <a:buNone/>
            </a:pPr>
            <a:endParaRPr lang="en-US" sz="1900"/>
          </a:p>
          <a:p>
            <a:pPr marL="0" indent="0">
              <a:buNone/>
            </a:pPr>
            <a:endParaRPr lang="en-US" sz="1900"/>
          </a:p>
          <a:p>
            <a:endParaRPr lang="en-US" sz="1900"/>
          </a:p>
        </p:txBody>
      </p:sp>
      <p:pic>
        <p:nvPicPr>
          <p:cNvPr id="5" name="Picture 4" descr="Abstract geometric hexagon overlay pattern on white and gray background">
            <a:extLst>
              <a:ext uri="{FF2B5EF4-FFF2-40B4-BE49-F238E27FC236}">
                <a16:creationId xmlns:a16="http://schemas.microsoft.com/office/drawing/2014/main" id="{C3CF6C07-CCE4-DB0E-EDED-EB8613925D4B}"/>
              </a:ext>
            </a:extLst>
          </p:cNvPr>
          <p:cNvPicPr>
            <a:picLocks noChangeAspect="1"/>
          </p:cNvPicPr>
          <p:nvPr/>
        </p:nvPicPr>
        <p:blipFill>
          <a:blip r:embed="rId3"/>
          <a:srcRect l="21497" r="12651"/>
          <a:stretch>
            <a:fillRect/>
          </a:stretch>
        </p:blipFill>
        <p:spPr>
          <a:xfrm>
            <a:off x="8109502" y="1403358"/>
            <a:ext cx="3615776" cy="4063163"/>
          </a:xfrm>
          <a:prstGeom prst="rect">
            <a:avLst/>
          </a:prstGeom>
        </p:spPr>
      </p:pic>
    </p:spTree>
    <p:extLst>
      <p:ext uri="{BB962C8B-B14F-4D97-AF65-F5344CB8AC3E}">
        <p14:creationId xmlns:p14="http://schemas.microsoft.com/office/powerpoint/2010/main" val="1156812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5">
            <a:extLst>
              <a:ext uri="{FF2B5EF4-FFF2-40B4-BE49-F238E27FC236}">
                <a16:creationId xmlns:a16="http://schemas.microsoft.com/office/drawing/2014/main" id="{68636565-407F-FF41-0D9F-EAC9B6D8D553}"/>
              </a:ext>
            </a:extLst>
          </p:cNvPr>
          <p:cNvPicPr>
            <a:picLocks noGrp="1" noChangeAspect="1"/>
          </p:cNvPicPr>
          <p:nvPr>
            <p:ph idx="1"/>
          </p:nvPr>
        </p:nvPicPr>
        <p:blipFill>
          <a:blip r:embed="rId3"/>
          <a:stretch>
            <a:fillRect/>
          </a:stretch>
        </p:blipFill>
        <p:spPr>
          <a:xfrm>
            <a:off x="1378857" y="457200"/>
            <a:ext cx="9434286" cy="5943600"/>
          </a:xfrm>
          <a:prstGeom prst="rect">
            <a:avLst/>
          </a:prstGeom>
        </p:spPr>
      </p:pic>
    </p:spTree>
    <p:extLst>
      <p:ext uri="{BB962C8B-B14F-4D97-AF65-F5344CB8AC3E}">
        <p14:creationId xmlns:p14="http://schemas.microsoft.com/office/powerpoint/2010/main" val="173912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8CD2B2-497E-4A82-9626-A23E84B7A648}"/>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Introduction to the GovState IRB</a:t>
            </a:r>
          </a:p>
        </p:txBody>
      </p:sp>
      <p:sp>
        <p:nvSpPr>
          <p:cNvPr id="3" name="Content Placeholder 2">
            <a:extLst>
              <a:ext uri="{FF2B5EF4-FFF2-40B4-BE49-F238E27FC236}">
                <a16:creationId xmlns:a16="http://schemas.microsoft.com/office/drawing/2014/main" id="{9C424AB3-B87F-4410-968D-4EC7566AE51C}"/>
              </a:ext>
            </a:extLst>
          </p:cNvPr>
          <p:cNvSpPr>
            <a:spLocks noGrp="1"/>
          </p:cNvSpPr>
          <p:nvPr>
            <p:ph idx="1"/>
          </p:nvPr>
        </p:nvSpPr>
        <p:spPr>
          <a:xfrm>
            <a:off x="4810259" y="649480"/>
            <a:ext cx="6555347" cy="5546047"/>
          </a:xfrm>
        </p:spPr>
        <p:txBody>
          <a:bodyPr anchor="ctr">
            <a:normAutofit/>
          </a:bodyPr>
          <a:lstStyle/>
          <a:p>
            <a:pPr marL="0" indent="0">
              <a:spcBef>
                <a:spcPts val="0"/>
              </a:spcBef>
              <a:buNone/>
            </a:pPr>
            <a:r>
              <a:rPr lang="en-US" sz="2000" b="1" dirty="0"/>
              <a:t>Institutional Review Board (IRB) – an independent committee that reviews </a:t>
            </a:r>
            <a:r>
              <a:rPr lang="en-US" sz="2000" b="1" i="0" dirty="0">
                <a:effectLst/>
              </a:rPr>
              <a:t>research studies to ensure that they comply with the federal regulations</a:t>
            </a:r>
            <a:r>
              <a:rPr lang="en-US" sz="2000" b="1" dirty="0"/>
              <a:t> protecting human subjects in research. </a:t>
            </a:r>
          </a:p>
          <a:p>
            <a:pPr marL="457200" lvl="1" indent="0">
              <a:buNone/>
            </a:pPr>
            <a:endParaRPr lang="en-US" sz="2000" dirty="0"/>
          </a:p>
          <a:p>
            <a:pPr lvl="1">
              <a:spcBef>
                <a:spcPts val="0"/>
              </a:spcBef>
            </a:pPr>
            <a:r>
              <a:rPr lang="en-US" sz="2000"/>
              <a:t>GovState IRB </a:t>
            </a:r>
            <a:r>
              <a:rPr lang="en-US" sz="2000" dirty="0"/>
              <a:t>has 12 members</a:t>
            </a:r>
          </a:p>
          <a:p>
            <a:pPr lvl="1">
              <a:spcBef>
                <a:spcPts val="0"/>
              </a:spcBef>
            </a:pPr>
            <a:r>
              <a:rPr lang="en-US" sz="2000" dirty="0"/>
              <a:t>Has monthly meetings during the academic year</a:t>
            </a:r>
          </a:p>
          <a:p>
            <a:pPr lvl="1">
              <a:spcBef>
                <a:spcPts val="0"/>
              </a:spcBef>
            </a:pPr>
            <a:r>
              <a:rPr lang="en-US" sz="2000" dirty="0"/>
              <a:t>Reviews minimal risk studies on a rolling basis throughout the year </a:t>
            </a:r>
          </a:p>
          <a:p>
            <a:pPr lvl="1">
              <a:spcBef>
                <a:spcPts val="0"/>
              </a:spcBef>
            </a:pPr>
            <a:endParaRPr lang="en-US" sz="2000" dirty="0"/>
          </a:p>
        </p:txBody>
      </p:sp>
    </p:spTree>
    <p:extLst>
      <p:ext uri="{BB962C8B-B14F-4D97-AF65-F5344CB8AC3E}">
        <p14:creationId xmlns:p14="http://schemas.microsoft.com/office/powerpoint/2010/main" val="388363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B4D15-D939-8B5D-B1AE-0B8E79871018}"/>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Regulatory Framework </a:t>
            </a:r>
          </a:p>
        </p:txBody>
      </p:sp>
      <p:sp>
        <p:nvSpPr>
          <p:cNvPr id="3" name="Content Placeholder 2">
            <a:extLst>
              <a:ext uri="{FF2B5EF4-FFF2-40B4-BE49-F238E27FC236}">
                <a16:creationId xmlns:a16="http://schemas.microsoft.com/office/drawing/2014/main" id="{114B2A5B-C53F-97B0-CFEC-C5CDE5369CC9}"/>
              </a:ext>
            </a:extLst>
          </p:cNvPr>
          <p:cNvSpPr>
            <a:spLocks noGrp="1"/>
          </p:cNvSpPr>
          <p:nvPr>
            <p:ph idx="1"/>
          </p:nvPr>
        </p:nvSpPr>
        <p:spPr>
          <a:xfrm>
            <a:off x="4810259" y="649480"/>
            <a:ext cx="6555347" cy="5546047"/>
          </a:xfrm>
        </p:spPr>
        <p:txBody>
          <a:bodyPr anchor="ctr">
            <a:normAutofit/>
          </a:bodyPr>
          <a:lstStyle/>
          <a:p>
            <a:pPr lvl="2"/>
            <a:r>
              <a:rPr lang="en-US"/>
              <a:t>Belmont Report </a:t>
            </a:r>
          </a:p>
          <a:p>
            <a:pPr lvl="4"/>
            <a:r>
              <a:rPr lang="en-US" sz="2000"/>
              <a:t>Respect for persons </a:t>
            </a:r>
          </a:p>
          <a:p>
            <a:pPr lvl="4"/>
            <a:r>
              <a:rPr lang="en-US" sz="2000"/>
              <a:t>Beneficence </a:t>
            </a:r>
          </a:p>
          <a:p>
            <a:pPr lvl="4"/>
            <a:r>
              <a:rPr lang="en-US" sz="2000"/>
              <a:t>Justice </a:t>
            </a:r>
          </a:p>
          <a:p>
            <a:pPr lvl="2"/>
            <a:r>
              <a:rPr lang="en-US"/>
              <a:t>Federal regulations: 45 CFR 46, 21 CFR 16, 50, 56</a:t>
            </a:r>
          </a:p>
          <a:p>
            <a:pPr lvl="2"/>
            <a:r>
              <a:rPr lang="en-US"/>
              <a:t>State policies (e.g., IDHS)</a:t>
            </a:r>
          </a:p>
          <a:p>
            <a:pPr lvl="2"/>
            <a:r>
              <a:rPr lang="en-US"/>
              <a:t>University policies (e.g., Policy 53) </a:t>
            </a:r>
          </a:p>
          <a:p>
            <a:endParaRPr lang="en-US" sz="2000" dirty="0"/>
          </a:p>
        </p:txBody>
      </p:sp>
    </p:spTree>
    <p:extLst>
      <p:ext uri="{BB962C8B-B14F-4D97-AF65-F5344CB8AC3E}">
        <p14:creationId xmlns:p14="http://schemas.microsoft.com/office/powerpoint/2010/main" val="3375726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B4D15-D939-8B5D-B1AE-0B8E79871018}"/>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What Projects Does the IRB Review? </a:t>
            </a:r>
          </a:p>
        </p:txBody>
      </p:sp>
      <p:sp>
        <p:nvSpPr>
          <p:cNvPr id="3" name="Content Placeholder 2">
            <a:extLst>
              <a:ext uri="{FF2B5EF4-FFF2-40B4-BE49-F238E27FC236}">
                <a16:creationId xmlns:a16="http://schemas.microsoft.com/office/drawing/2014/main" id="{114B2A5B-C53F-97B0-CFEC-C5CDE5369CC9}"/>
              </a:ext>
            </a:extLst>
          </p:cNvPr>
          <p:cNvSpPr>
            <a:spLocks noGrp="1"/>
          </p:cNvSpPr>
          <p:nvPr>
            <p:ph idx="1"/>
          </p:nvPr>
        </p:nvSpPr>
        <p:spPr>
          <a:xfrm>
            <a:off x="4810259" y="649480"/>
            <a:ext cx="6555347" cy="5546047"/>
          </a:xfrm>
        </p:spPr>
        <p:txBody>
          <a:bodyPr anchor="ctr">
            <a:normAutofit/>
          </a:bodyPr>
          <a:lstStyle/>
          <a:p>
            <a:r>
              <a:rPr lang="en-US" sz="2000"/>
              <a:t>Projects that meet the federal definition of HUMAN SUBJECTS RESEARCH (HSR)</a:t>
            </a:r>
          </a:p>
          <a:p>
            <a:endParaRPr lang="en-US" sz="2000"/>
          </a:p>
          <a:p>
            <a:r>
              <a:rPr lang="en-US" sz="2000"/>
              <a:t>What is HSR? </a:t>
            </a:r>
          </a:p>
        </p:txBody>
      </p:sp>
    </p:spTree>
    <p:extLst>
      <p:ext uri="{BB962C8B-B14F-4D97-AF65-F5344CB8AC3E}">
        <p14:creationId xmlns:p14="http://schemas.microsoft.com/office/powerpoint/2010/main" val="3473345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15F24C5-D61A-49A8-9AD2-A9265F49C8F8}"/>
              </a:ext>
            </a:extLst>
          </p:cNvPr>
          <p:cNvPicPr>
            <a:picLocks noGrp="1" noChangeAspect="1"/>
          </p:cNvPicPr>
          <p:nvPr>
            <p:ph idx="1"/>
          </p:nvPr>
        </p:nvPicPr>
        <p:blipFill rotWithShape="1">
          <a:blip r:embed="rId3"/>
          <a:srcRect l="9970"/>
          <a:stretch/>
        </p:blipFill>
        <p:spPr>
          <a:xfrm>
            <a:off x="8069379" y="596001"/>
            <a:ext cx="3284421" cy="1642372"/>
          </a:xfrm>
          <a:prstGeom prst="rect">
            <a:avLst/>
          </a:prstGeom>
        </p:spPr>
      </p:pic>
      <p:pic>
        <p:nvPicPr>
          <p:cNvPr id="5" name="Picture 4">
            <a:extLst>
              <a:ext uri="{FF2B5EF4-FFF2-40B4-BE49-F238E27FC236}">
                <a16:creationId xmlns:a16="http://schemas.microsoft.com/office/drawing/2014/main" id="{140DA168-35C1-44F1-8699-782823D4EF0C}"/>
              </a:ext>
            </a:extLst>
          </p:cNvPr>
          <p:cNvPicPr>
            <a:picLocks noChangeAspect="1"/>
          </p:cNvPicPr>
          <p:nvPr/>
        </p:nvPicPr>
        <p:blipFill>
          <a:blip r:embed="rId4"/>
          <a:stretch>
            <a:fillRect/>
          </a:stretch>
        </p:blipFill>
        <p:spPr>
          <a:xfrm>
            <a:off x="4616798" y="403361"/>
            <a:ext cx="2812635" cy="1873248"/>
          </a:xfrm>
          <a:prstGeom prst="rect">
            <a:avLst/>
          </a:prstGeom>
        </p:spPr>
      </p:pic>
      <p:pic>
        <p:nvPicPr>
          <p:cNvPr id="6" name="Picture 5">
            <a:extLst>
              <a:ext uri="{FF2B5EF4-FFF2-40B4-BE49-F238E27FC236}">
                <a16:creationId xmlns:a16="http://schemas.microsoft.com/office/drawing/2014/main" id="{282599B7-B26F-4656-9390-60E4E4947B5F}"/>
              </a:ext>
            </a:extLst>
          </p:cNvPr>
          <p:cNvPicPr>
            <a:picLocks noChangeAspect="1"/>
          </p:cNvPicPr>
          <p:nvPr/>
        </p:nvPicPr>
        <p:blipFill rotWithShape="1">
          <a:blip r:embed="rId5"/>
          <a:srcRect l="10193" b="10280"/>
          <a:stretch/>
        </p:blipFill>
        <p:spPr>
          <a:xfrm>
            <a:off x="838200" y="365125"/>
            <a:ext cx="2812635" cy="1873248"/>
          </a:xfrm>
          <a:prstGeom prst="rect">
            <a:avLst/>
          </a:prstGeom>
        </p:spPr>
      </p:pic>
      <p:sp>
        <p:nvSpPr>
          <p:cNvPr id="7" name="TextBox 6">
            <a:extLst>
              <a:ext uri="{FF2B5EF4-FFF2-40B4-BE49-F238E27FC236}">
                <a16:creationId xmlns:a16="http://schemas.microsoft.com/office/drawing/2014/main" id="{14D49494-32C2-49D0-823C-B11091BC4E40}"/>
              </a:ext>
            </a:extLst>
          </p:cNvPr>
          <p:cNvSpPr txBox="1"/>
          <p:nvPr/>
        </p:nvSpPr>
        <p:spPr>
          <a:xfrm>
            <a:off x="1331646" y="2570447"/>
            <a:ext cx="1825741" cy="954107"/>
          </a:xfrm>
          <a:prstGeom prst="rect">
            <a:avLst/>
          </a:prstGeom>
          <a:noFill/>
        </p:spPr>
        <p:txBody>
          <a:bodyPr wrap="square" rtlCol="0">
            <a:spAutoFit/>
          </a:bodyPr>
          <a:lstStyle/>
          <a:p>
            <a:pPr algn="ctr"/>
            <a:r>
              <a:rPr lang="en-US" sz="2800" u="sng" dirty="0"/>
              <a:t>Definition of research</a:t>
            </a:r>
          </a:p>
        </p:txBody>
      </p:sp>
      <p:sp>
        <p:nvSpPr>
          <p:cNvPr id="8" name="TextBox 7">
            <a:extLst>
              <a:ext uri="{FF2B5EF4-FFF2-40B4-BE49-F238E27FC236}">
                <a16:creationId xmlns:a16="http://schemas.microsoft.com/office/drawing/2014/main" id="{30E05AC5-37D6-4628-924E-ECA0D3ACB319}"/>
              </a:ext>
            </a:extLst>
          </p:cNvPr>
          <p:cNvSpPr txBox="1"/>
          <p:nvPr/>
        </p:nvSpPr>
        <p:spPr>
          <a:xfrm>
            <a:off x="4823255" y="2611830"/>
            <a:ext cx="2545490" cy="954107"/>
          </a:xfrm>
          <a:prstGeom prst="rect">
            <a:avLst/>
          </a:prstGeom>
          <a:noFill/>
        </p:spPr>
        <p:txBody>
          <a:bodyPr wrap="square" rtlCol="0">
            <a:spAutoFit/>
          </a:bodyPr>
          <a:lstStyle/>
          <a:p>
            <a:pPr algn="ctr"/>
            <a:r>
              <a:rPr lang="en-US" sz="2800" u="sng" dirty="0"/>
              <a:t>Definition of human subjects </a:t>
            </a:r>
          </a:p>
        </p:txBody>
      </p:sp>
      <p:sp>
        <p:nvSpPr>
          <p:cNvPr id="9" name="TextBox 8">
            <a:extLst>
              <a:ext uri="{FF2B5EF4-FFF2-40B4-BE49-F238E27FC236}">
                <a16:creationId xmlns:a16="http://schemas.microsoft.com/office/drawing/2014/main" id="{5CCF8806-C088-4589-B00D-0B83177CE994}"/>
              </a:ext>
            </a:extLst>
          </p:cNvPr>
          <p:cNvSpPr txBox="1"/>
          <p:nvPr/>
        </p:nvSpPr>
        <p:spPr>
          <a:xfrm>
            <a:off x="8479766" y="2611830"/>
            <a:ext cx="2650865" cy="954107"/>
          </a:xfrm>
          <a:prstGeom prst="rect">
            <a:avLst/>
          </a:prstGeom>
          <a:noFill/>
        </p:spPr>
        <p:txBody>
          <a:bodyPr wrap="square" rtlCol="0">
            <a:spAutoFit/>
          </a:bodyPr>
          <a:lstStyle/>
          <a:p>
            <a:pPr algn="ctr"/>
            <a:r>
              <a:rPr lang="en-US" sz="2800" b="1" dirty="0"/>
              <a:t>Human Subjects Research </a:t>
            </a:r>
          </a:p>
        </p:txBody>
      </p:sp>
      <p:sp>
        <p:nvSpPr>
          <p:cNvPr id="10" name="TextBox 9">
            <a:extLst>
              <a:ext uri="{FF2B5EF4-FFF2-40B4-BE49-F238E27FC236}">
                <a16:creationId xmlns:a16="http://schemas.microsoft.com/office/drawing/2014/main" id="{349AF343-9A20-4AE2-91A1-DADF7337B5A3}"/>
              </a:ext>
            </a:extLst>
          </p:cNvPr>
          <p:cNvSpPr txBox="1"/>
          <p:nvPr/>
        </p:nvSpPr>
        <p:spPr>
          <a:xfrm>
            <a:off x="3945603" y="2785890"/>
            <a:ext cx="354037" cy="523220"/>
          </a:xfrm>
          <a:prstGeom prst="rect">
            <a:avLst/>
          </a:prstGeom>
          <a:noFill/>
        </p:spPr>
        <p:txBody>
          <a:bodyPr wrap="square" rtlCol="0">
            <a:spAutoFit/>
          </a:bodyPr>
          <a:lstStyle/>
          <a:p>
            <a:r>
              <a:rPr lang="en-US" sz="2800" dirty="0"/>
              <a:t>+</a:t>
            </a:r>
          </a:p>
        </p:txBody>
      </p:sp>
      <p:sp>
        <p:nvSpPr>
          <p:cNvPr id="11" name="TextBox 10">
            <a:extLst>
              <a:ext uri="{FF2B5EF4-FFF2-40B4-BE49-F238E27FC236}">
                <a16:creationId xmlns:a16="http://schemas.microsoft.com/office/drawing/2014/main" id="{C204FADD-6FDC-4494-9125-50ACC70B80CF}"/>
              </a:ext>
            </a:extLst>
          </p:cNvPr>
          <p:cNvSpPr txBox="1"/>
          <p:nvPr/>
        </p:nvSpPr>
        <p:spPr>
          <a:xfrm>
            <a:off x="7570218" y="2827273"/>
            <a:ext cx="354037" cy="523220"/>
          </a:xfrm>
          <a:prstGeom prst="rect">
            <a:avLst/>
          </a:prstGeom>
          <a:noFill/>
        </p:spPr>
        <p:txBody>
          <a:bodyPr wrap="square" rtlCol="0">
            <a:spAutoFit/>
          </a:bodyPr>
          <a:lstStyle/>
          <a:p>
            <a:r>
              <a:rPr lang="en-US" sz="2800" dirty="0"/>
              <a:t>=</a:t>
            </a:r>
          </a:p>
        </p:txBody>
      </p:sp>
      <p:sp>
        <p:nvSpPr>
          <p:cNvPr id="12" name="TextBox 11">
            <a:extLst>
              <a:ext uri="{FF2B5EF4-FFF2-40B4-BE49-F238E27FC236}">
                <a16:creationId xmlns:a16="http://schemas.microsoft.com/office/drawing/2014/main" id="{BC0FD4AE-E28D-413A-B9C4-CF3D5AA7039A}"/>
              </a:ext>
            </a:extLst>
          </p:cNvPr>
          <p:cNvSpPr txBox="1"/>
          <p:nvPr/>
        </p:nvSpPr>
        <p:spPr>
          <a:xfrm>
            <a:off x="4616798" y="3811012"/>
            <a:ext cx="3283724" cy="2677656"/>
          </a:xfrm>
          <a:prstGeom prst="rect">
            <a:avLst/>
          </a:prstGeom>
          <a:noFill/>
        </p:spPr>
        <p:txBody>
          <a:bodyPr wrap="square" rtlCol="0">
            <a:spAutoFit/>
          </a:bodyPr>
          <a:lstStyle/>
          <a:p>
            <a:pPr algn="ctr"/>
            <a:r>
              <a:rPr lang="en-US" sz="2400" dirty="0"/>
              <a:t>Living individual </a:t>
            </a:r>
            <a:r>
              <a:rPr lang="en-US" sz="2400" b="1" dirty="0"/>
              <a:t>about whom</a:t>
            </a:r>
            <a:r>
              <a:rPr lang="en-US" sz="2400" dirty="0"/>
              <a:t> an investigator conducts research, obtains information, or obtains/uses/generates identifiable private information </a:t>
            </a:r>
          </a:p>
        </p:txBody>
      </p:sp>
      <p:sp>
        <p:nvSpPr>
          <p:cNvPr id="13" name="TextBox 12">
            <a:extLst>
              <a:ext uri="{FF2B5EF4-FFF2-40B4-BE49-F238E27FC236}">
                <a16:creationId xmlns:a16="http://schemas.microsoft.com/office/drawing/2014/main" id="{88B7E1B2-4DFB-4F2A-AD69-A98EFF75B144}"/>
              </a:ext>
            </a:extLst>
          </p:cNvPr>
          <p:cNvSpPr txBox="1"/>
          <p:nvPr/>
        </p:nvSpPr>
        <p:spPr>
          <a:xfrm>
            <a:off x="705479" y="3856628"/>
            <a:ext cx="2945356" cy="2308324"/>
          </a:xfrm>
          <a:prstGeom prst="rect">
            <a:avLst/>
          </a:prstGeom>
          <a:noFill/>
        </p:spPr>
        <p:txBody>
          <a:bodyPr wrap="square" rtlCol="0">
            <a:spAutoFit/>
          </a:bodyPr>
          <a:lstStyle/>
          <a:p>
            <a:pPr algn="ctr"/>
            <a:r>
              <a:rPr lang="en-US" sz="2400" dirty="0"/>
              <a:t>A systematic investigation… designed to develop or contribute to </a:t>
            </a:r>
            <a:r>
              <a:rPr lang="en-US" sz="2400" b="1" dirty="0"/>
              <a:t>generalized knowledge</a:t>
            </a:r>
            <a:endParaRPr lang="en-US" sz="2400" dirty="0"/>
          </a:p>
        </p:txBody>
      </p:sp>
      <p:sp>
        <p:nvSpPr>
          <p:cNvPr id="14" name="TextBox 13">
            <a:extLst>
              <a:ext uri="{FF2B5EF4-FFF2-40B4-BE49-F238E27FC236}">
                <a16:creationId xmlns:a16="http://schemas.microsoft.com/office/drawing/2014/main" id="{6E9BADF3-3B1D-466E-9649-7C37510CFD33}"/>
              </a:ext>
            </a:extLst>
          </p:cNvPr>
          <p:cNvSpPr txBox="1"/>
          <p:nvPr/>
        </p:nvSpPr>
        <p:spPr>
          <a:xfrm>
            <a:off x="8245098" y="3856628"/>
            <a:ext cx="3525370" cy="2308324"/>
          </a:xfrm>
          <a:prstGeom prst="rect">
            <a:avLst/>
          </a:prstGeom>
          <a:noFill/>
        </p:spPr>
        <p:txBody>
          <a:bodyPr wrap="square">
            <a:spAutoFit/>
          </a:bodyPr>
          <a:lstStyle/>
          <a:p>
            <a:r>
              <a:rPr lang="en-US" sz="2400" b="1" dirty="0"/>
              <a:t>Systematic investigation that involves human participants or data about human participants and is designed to contribute to generalizable knowledge </a:t>
            </a:r>
          </a:p>
        </p:txBody>
      </p:sp>
    </p:spTree>
    <p:extLst>
      <p:ext uri="{BB962C8B-B14F-4D97-AF65-F5344CB8AC3E}">
        <p14:creationId xmlns:p14="http://schemas.microsoft.com/office/powerpoint/2010/main" val="410747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down)">
                                      <p:cBhvr>
                                        <p:cTn id="1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DB10F8-074F-F1A9-B583-A2DFB55050D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BFBE70-2F46-FB86-087C-35FF058DE698}"/>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Important  </a:t>
            </a:r>
          </a:p>
        </p:txBody>
      </p:sp>
      <p:sp>
        <p:nvSpPr>
          <p:cNvPr id="3" name="Content Placeholder 2">
            <a:extLst>
              <a:ext uri="{FF2B5EF4-FFF2-40B4-BE49-F238E27FC236}">
                <a16:creationId xmlns:a16="http://schemas.microsoft.com/office/drawing/2014/main" id="{B149DE0A-EA63-EFAD-5AAA-A8EAB01735F0}"/>
              </a:ext>
            </a:extLst>
          </p:cNvPr>
          <p:cNvSpPr>
            <a:spLocks noGrp="1"/>
          </p:cNvSpPr>
          <p:nvPr>
            <p:ph idx="1"/>
          </p:nvPr>
        </p:nvSpPr>
        <p:spPr>
          <a:xfrm>
            <a:off x="4810259" y="649480"/>
            <a:ext cx="6555347" cy="5546047"/>
          </a:xfrm>
        </p:spPr>
        <p:txBody>
          <a:bodyPr anchor="ctr">
            <a:normAutofit/>
          </a:bodyPr>
          <a:lstStyle/>
          <a:p>
            <a:pPr marL="0" indent="0">
              <a:buNone/>
            </a:pPr>
            <a:r>
              <a:rPr lang="en-US" sz="2000" dirty="0"/>
              <a:t>Only the IRB can decide whether a project is HSR</a:t>
            </a:r>
          </a:p>
          <a:p>
            <a:pPr marL="0" indent="0">
              <a:buNone/>
            </a:pPr>
            <a:r>
              <a:rPr lang="en-US" sz="2000" dirty="0"/>
              <a:t>All HSR studies must be submitted for IRB review prior to their implementation. IRB does not grant retroactive approvals. </a:t>
            </a:r>
          </a:p>
          <a:p>
            <a:pPr marL="0" indent="0">
              <a:buNone/>
            </a:pPr>
            <a:r>
              <a:rPr lang="en-US" sz="2000" dirty="0"/>
              <a:t>Human subjects research conducted without IRB approval is not compliant with the federal regulations and institutional policies. </a:t>
            </a:r>
          </a:p>
          <a:p>
            <a:pPr marL="0" indent="0">
              <a:buNone/>
            </a:pPr>
            <a:endParaRPr lang="en-US" sz="2000" dirty="0"/>
          </a:p>
        </p:txBody>
      </p:sp>
    </p:spTree>
    <p:extLst>
      <p:ext uri="{BB962C8B-B14F-4D97-AF65-F5344CB8AC3E}">
        <p14:creationId xmlns:p14="http://schemas.microsoft.com/office/powerpoint/2010/main" val="893812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DA655C1-316E-95BB-2319-7064139AFC60}"/>
              </a:ext>
            </a:extLst>
          </p:cNvPr>
          <p:cNvPicPr>
            <a:picLocks noGrp="1" noChangeAspect="1"/>
          </p:cNvPicPr>
          <p:nvPr>
            <p:ph idx="1"/>
          </p:nvPr>
        </p:nvPicPr>
        <p:blipFill>
          <a:blip r:embed="rId3"/>
          <a:stretch>
            <a:fillRect/>
          </a:stretch>
        </p:blipFill>
        <p:spPr>
          <a:xfrm>
            <a:off x="936978" y="308473"/>
            <a:ext cx="10668000" cy="6397128"/>
          </a:xfrm>
        </p:spPr>
      </p:pic>
    </p:spTree>
    <p:extLst>
      <p:ext uri="{BB962C8B-B14F-4D97-AF65-F5344CB8AC3E}">
        <p14:creationId xmlns:p14="http://schemas.microsoft.com/office/powerpoint/2010/main" val="159447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799AE-C7DF-46B2-8C85-9F31C69653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Preparing an IRB Application </a:t>
            </a:r>
          </a:p>
        </p:txBody>
      </p:sp>
      <p:sp>
        <p:nvSpPr>
          <p:cNvPr id="3" name="Content Placeholder 2">
            <a:extLst>
              <a:ext uri="{FF2B5EF4-FFF2-40B4-BE49-F238E27FC236}">
                <a16:creationId xmlns:a16="http://schemas.microsoft.com/office/drawing/2014/main" id="{13AA0C9F-22C8-42E0-823F-2D02DCA9003F}"/>
              </a:ext>
            </a:extLst>
          </p:cNvPr>
          <p:cNvSpPr>
            <a:spLocks noGrp="1"/>
          </p:cNvSpPr>
          <p:nvPr>
            <p:ph idx="1"/>
          </p:nvPr>
        </p:nvSpPr>
        <p:spPr>
          <a:xfrm>
            <a:off x="4810259" y="649480"/>
            <a:ext cx="6555347" cy="5546047"/>
          </a:xfrm>
        </p:spPr>
        <p:txBody>
          <a:bodyPr anchor="ctr">
            <a:normAutofit/>
          </a:bodyPr>
          <a:lstStyle/>
          <a:p>
            <a:pPr marL="0" indent="0">
              <a:buNone/>
            </a:pPr>
            <a:r>
              <a:rPr lang="en-US" sz="2000" b="1"/>
              <a:t>What should be done </a:t>
            </a:r>
            <a:r>
              <a:rPr lang="en-US" sz="2000" b="1" u="sng"/>
              <a:t>before</a:t>
            </a:r>
            <a:r>
              <a:rPr lang="en-US" sz="2000" b="1"/>
              <a:t> you start an application</a:t>
            </a:r>
          </a:p>
          <a:p>
            <a:endParaRPr lang="en-US" sz="2000" b="1" dirty="0"/>
          </a:p>
          <a:p>
            <a:pPr lvl="1"/>
            <a:r>
              <a:rPr lang="en-US" sz="2000" b="1"/>
              <a:t>Complete CITI training </a:t>
            </a:r>
            <a:r>
              <a:rPr lang="en-US" sz="2000"/>
              <a:t>in human subjects research</a:t>
            </a:r>
          </a:p>
          <a:p>
            <a:pPr lvl="1"/>
            <a:r>
              <a:rPr lang="en-US" sz="2000">
                <a:hlinkClick r:id="rId3"/>
              </a:rPr>
              <a:t>https://citiprogram.org/</a:t>
            </a:r>
            <a:endParaRPr lang="en-US" sz="2000"/>
          </a:p>
          <a:p>
            <a:pPr lvl="1"/>
            <a:r>
              <a:rPr lang="en-US" sz="2000"/>
              <a:t>Required training is </a:t>
            </a:r>
            <a:r>
              <a:rPr lang="en-US" sz="2000" b="1"/>
              <a:t>Basic Course in Social Behavioral or Biomedical Research </a:t>
            </a:r>
          </a:p>
          <a:p>
            <a:pPr lvl="1"/>
            <a:r>
              <a:rPr lang="en-US" sz="2000">
                <a:highlight>
                  <a:srgbClr val="FFFF00"/>
                </a:highlight>
              </a:rPr>
              <a:t>NOTE: Responsible Conduct of Research course is not accepted by IRB </a:t>
            </a:r>
          </a:p>
          <a:p>
            <a:pPr lvl="1"/>
            <a:r>
              <a:rPr lang="en-US" sz="2000"/>
              <a:t>See Instructions for CITI training at </a:t>
            </a:r>
            <a:r>
              <a:rPr lang="en-US" sz="2000">
                <a:hlinkClick r:id="rId4"/>
              </a:rPr>
              <a:t>www.govst.edu/irb</a:t>
            </a:r>
            <a:endParaRPr lang="en-US" sz="2000"/>
          </a:p>
          <a:p>
            <a:pPr lvl="1"/>
            <a:endParaRPr lang="en-US" sz="2000" dirty="0"/>
          </a:p>
          <a:p>
            <a:pPr marL="0" indent="0">
              <a:buNone/>
            </a:pPr>
            <a:endParaRPr lang="en-US" sz="2000" dirty="0"/>
          </a:p>
        </p:txBody>
      </p:sp>
    </p:spTree>
    <p:extLst>
      <p:ext uri="{BB962C8B-B14F-4D97-AF65-F5344CB8AC3E}">
        <p14:creationId xmlns:p14="http://schemas.microsoft.com/office/powerpoint/2010/main" val="4113287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8799AE-C7DF-46B2-8C85-9F31C69653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Preparing an IRB Application </a:t>
            </a:r>
          </a:p>
        </p:txBody>
      </p:sp>
      <p:sp>
        <p:nvSpPr>
          <p:cNvPr id="3" name="Content Placeholder 2">
            <a:extLst>
              <a:ext uri="{FF2B5EF4-FFF2-40B4-BE49-F238E27FC236}">
                <a16:creationId xmlns:a16="http://schemas.microsoft.com/office/drawing/2014/main" id="{13AA0C9F-22C8-42E0-823F-2D02DCA9003F}"/>
              </a:ext>
            </a:extLst>
          </p:cNvPr>
          <p:cNvSpPr>
            <a:spLocks noGrp="1"/>
          </p:cNvSpPr>
          <p:nvPr>
            <p:ph idx="1"/>
          </p:nvPr>
        </p:nvSpPr>
        <p:spPr>
          <a:xfrm>
            <a:off x="4810259" y="649480"/>
            <a:ext cx="6555347" cy="5546047"/>
          </a:xfrm>
        </p:spPr>
        <p:txBody>
          <a:bodyPr anchor="ctr">
            <a:normAutofit/>
          </a:bodyPr>
          <a:lstStyle/>
          <a:p>
            <a:pPr marL="0" indent="0">
              <a:buNone/>
            </a:pPr>
            <a:r>
              <a:rPr lang="en-US" sz="2000" b="1"/>
              <a:t>What should be done </a:t>
            </a:r>
            <a:r>
              <a:rPr lang="en-US" sz="2000" b="1" u="sng"/>
              <a:t>before</a:t>
            </a:r>
            <a:r>
              <a:rPr lang="en-US" sz="2000" b="1"/>
              <a:t> you start an application</a:t>
            </a:r>
          </a:p>
          <a:p>
            <a:pPr marL="457200" lvl="1" indent="0">
              <a:buNone/>
            </a:pPr>
            <a:endParaRPr lang="en-US" sz="2000" b="1" dirty="0"/>
          </a:p>
          <a:p>
            <a:pPr marL="457200" lvl="1" indent="0">
              <a:buNone/>
            </a:pPr>
            <a:r>
              <a:rPr lang="en-US" sz="2000"/>
              <a:t>Design your study:  </a:t>
            </a:r>
          </a:p>
          <a:p>
            <a:pPr lvl="1"/>
            <a:r>
              <a:rPr lang="en-US" sz="2000"/>
              <a:t>Ethical research requires that t</a:t>
            </a:r>
            <a:r>
              <a:rPr lang="en-US" sz="2000" b="0" i="0">
                <a:effectLst/>
              </a:rPr>
              <a:t>he study is designed to maximize benefits and minimize risks to subjects </a:t>
            </a:r>
          </a:p>
          <a:p>
            <a:pPr lvl="1"/>
            <a:r>
              <a:rPr lang="en-US" sz="2000"/>
              <a:t>Consider all potential risks: physical harm, discomfort, emotional distress, burden, privacy and confidentiality, employability, reputation, financial loss</a:t>
            </a:r>
          </a:p>
          <a:p>
            <a:pPr marL="457200" lvl="1" indent="0">
              <a:buNone/>
            </a:pPr>
            <a:endParaRPr lang="en-US" sz="2000"/>
          </a:p>
          <a:p>
            <a:pPr lvl="2"/>
            <a:endParaRPr lang="en-US"/>
          </a:p>
          <a:p>
            <a:endParaRPr lang="en-US" sz="2000" dirty="0"/>
          </a:p>
        </p:txBody>
      </p:sp>
    </p:spTree>
    <p:extLst>
      <p:ext uri="{BB962C8B-B14F-4D97-AF65-F5344CB8AC3E}">
        <p14:creationId xmlns:p14="http://schemas.microsoft.com/office/powerpoint/2010/main" val="734042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3067</TotalTime>
  <Words>791</Words>
  <Application>Microsoft Office PowerPoint</Application>
  <PresentationFormat>Widescreen</PresentationFormat>
  <Paragraphs>108</Paragraphs>
  <Slides>15</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Roboto</vt:lpstr>
      <vt:lpstr>Office Theme</vt:lpstr>
      <vt:lpstr>  The IRB Process at GovState  </vt:lpstr>
      <vt:lpstr>Introduction to the GovState IRB</vt:lpstr>
      <vt:lpstr>Regulatory Framework </vt:lpstr>
      <vt:lpstr>What Projects Does the IRB Review? </vt:lpstr>
      <vt:lpstr>PowerPoint Presentation</vt:lpstr>
      <vt:lpstr>Important  </vt:lpstr>
      <vt:lpstr>PowerPoint Presentation</vt:lpstr>
      <vt:lpstr>Preparing an IRB Application </vt:lpstr>
      <vt:lpstr>Preparing an IRB Application </vt:lpstr>
      <vt:lpstr>Preparing an IRB Application </vt:lpstr>
      <vt:lpstr>Preparing an IRB Application </vt:lpstr>
      <vt:lpstr>Submitting an IRB application </vt:lpstr>
      <vt:lpstr>Submitting an IRB application </vt:lpstr>
      <vt:lpstr>Responding to IRB comments </vt:lpstr>
      <vt:lpstr>PowerPoint Presentation</vt:lpstr>
    </vt:vector>
  </TitlesOfParts>
  <Company>Governors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agenda, practical considerations, &amp; the role of the IRB</dc:title>
  <dc:creator>Getsoian, Scott</dc:creator>
  <cp:lastModifiedBy>Bernadska, Anna</cp:lastModifiedBy>
  <cp:revision>22</cp:revision>
  <cp:lastPrinted>2023-07-12T14:15:03Z</cp:lastPrinted>
  <dcterms:created xsi:type="dcterms:W3CDTF">2023-02-27T15:25:59Z</dcterms:created>
  <dcterms:modified xsi:type="dcterms:W3CDTF">2025-07-31T18:34:34Z</dcterms:modified>
</cp:coreProperties>
</file>