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00" r:id="rId3"/>
    <p:sldId id="301" r:id="rId4"/>
    <p:sldId id="302" r:id="rId5"/>
    <p:sldId id="305" r:id="rId6"/>
    <p:sldId id="307" r:id="rId7"/>
    <p:sldId id="304" r:id="rId8"/>
    <p:sldId id="311" r:id="rId9"/>
    <p:sldId id="308" r:id="rId10"/>
    <p:sldId id="310" r:id="rId11"/>
    <p:sldId id="312" r:id="rId12"/>
    <p:sldId id="313" r:id="rId13"/>
    <p:sldId id="299" r:id="rId14"/>
    <p:sldId id="315" r:id="rId15"/>
    <p:sldId id="316" r:id="rId16"/>
    <p:sldId id="318" r:id="rId17"/>
    <p:sldId id="319" r:id="rId18"/>
    <p:sldId id="320" r:id="rId19"/>
    <p:sldId id="321" r:id="rId20"/>
    <p:sldId id="324" r:id="rId21"/>
    <p:sldId id="323" r:id="rId22"/>
    <p:sldId id="325" r:id="rId23"/>
    <p:sldId id="326" r:id="rId24"/>
    <p:sldId id="309" r:id="rId25"/>
    <p:sldId id="29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7726"/>
    <a:srgbClr val="9C2066"/>
    <a:srgbClr val="4058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13"/>
    <p:restoredTop sz="94694"/>
  </p:normalViewPr>
  <p:slideViewPr>
    <p:cSldViewPr snapToGrid="0">
      <p:cViewPr varScale="1">
        <p:scale>
          <a:sx n="117" d="100"/>
          <a:sy n="117" d="100"/>
        </p:scale>
        <p:origin x="77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34F5D-6E80-ED76-7DC9-D277175411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75B8C3-3866-0389-8F30-2322C141E5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BE555B-5573-683A-0595-2DEDFE09E8B4}"/>
              </a:ext>
            </a:extLst>
          </p:cNvPr>
          <p:cNvSpPr>
            <a:spLocks noGrp="1"/>
          </p:cNvSpPr>
          <p:nvPr>
            <p:ph type="dt" sz="half" idx="10"/>
          </p:nvPr>
        </p:nvSpPr>
        <p:spPr>
          <a:xfrm>
            <a:off x="838200" y="6356350"/>
            <a:ext cx="2743200" cy="365125"/>
          </a:xfrm>
          <a:prstGeom prst="rect">
            <a:avLst/>
          </a:prstGeom>
        </p:spPr>
        <p:txBody>
          <a:bodyPr/>
          <a:lstStyle/>
          <a:p>
            <a:fld id="{1A007A52-21F6-1841-B230-D1EB9A6E626F}" type="datetimeFigureOut">
              <a:rPr lang="en-US" smtClean="0"/>
              <a:t>11/4/25</a:t>
            </a:fld>
            <a:endParaRPr lang="en-US"/>
          </a:p>
        </p:txBody>
      </p:sp>
      <p:sp>
        <p:nvSpPr>
          <p:cNvPr id="5" name="Footer Placeholder 4">
            <a:extLst>
              <a:ext uri="{FF2B5EF4-FFF2-40B4-BE49-F238E27FC236}">
                <a16:creationId xmlns:a16="http://schemas.microsoft.com/office/drawing/2014/main" id="{AA76D7CD-ACEE-951E-A051-A62A4D026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8DCA9C-D729-7B73-36F8-8610097C00F3}"/>
              </a:ext>
            </a:extLst>
          </p:cNvPr>
          <p:cNvSpPr>
            <a:spLocks noGrp="1"/>
          </p:cNvSpPr>
          <p:nvPr>
            <p:ph type="sldNum" sz="quarter" idx="12"/>
          </p:nvPr>
        </p:nvSpPr>
        <p:spPr>
          <a:xfrm>
            <a:off x="8610600" y="6356350"/>
            <a:ext cx="2743200" cy="365125"/>
          </a:xfrm>
          <a:prstGeom prst="rect">
            <a:avLst/>
          </a:prstGeom>
        </p:spPr>
        <p:txBody>
          <a:bodyPr/>
          <a:lstStyle/>
          <a:p>
            <a:fld id="{2B793243-6A68-C841-858B-97FC7B1FACEB}" type="slidenum">
              <a:rPr lang="en-US" smtClean="0"/>
              <a:t>‹#›</a:t>
            </a:fld>
            <a:endParaRPr lang="en-US"/>
          </a:p>
        </p:txBody>
      </p:sp>
    </p:spTree>
    <p:extLst>
      <p:ext uri="{BB962C8B-B14F-4D97-AF65-F5344CB8AC3E}">
        <p14:creationId xmlns:p14="http://schemas.microsoft.com/office/powerpoint/2010/main" val="404869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43E2-15EC-0064-692A-0DA820B398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088534-74BA-5423-CB6A-1DC519EB7F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995CF5-9ADC-63CC-7398-86E6C01BD8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0C270C-4B44-332C-D34A-F8735E74A555}"/>
              </a:ext>
            </a:extLst>
          </p:cNvPr>
          <p:cNvSpPr>
            <a:spLocks noGrp="1"/>
          </p:cNvSpPr>
          <p:nvPr>
            <p:ph type="dt" sz="half" idx="10"/>
          </p:nvPr>
        </p:nvSpPr>
        <p:spPr>
          <a:xfrm>
            <a:off x="838200" y="6356350"/>
            <a:ext cx="2743200" cy="365125"/>
          </a:xfrm>
          <a:prstGeom prst="rect">
            <a:avLst/>
          </a:prstGeom>
        </p:spPr>
        <p:txBody>
          <a:bodyPr/>
          <a:lstStyle/>
          <a:p>
            <a:fld id="{1A007A52-21F6-1841-B230-D1EB9A6E626F}" type="datetimeFigureOut">
              <a:rPr lang="en-US" smtClean="0"/>
              <a:t>11/4/25</a:t>
            </a:fld>
            <a:endParaRPr lang="en-US"/>
          </a:p>
        </p:txBody>
      </p:sp>
      <p:sp>
        <p:nvSpPr>
          <p:cNvPr id="6" name="Footer Placeholder 5">
            <a:extLst>
              <a:ext uri="{FF2B5EF4-FFF2-40B4-BE49-F238E27FC236}">
                <a16:creationId xmlns:a16="http://schemas.microsoft.com/office/drawing/2014/main" id="{1BF6C268-8007-4D8E-8FAC-26BC070D1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166800-6AD3-D733-A83A-14AB94D9D1B5}"/>
              </a:ext>
            </a:extLst>
          </p:cNvPr>
          <p:cNvSpPr>
            <a:spLocks noGrp="1"/>
          </p:cNvSpPr>
          <p:nvPr>
            <p:ph type="sldNum" sz="quarter" idx="12"/>
          </p:nvPr>
        </p:nvSpPr>
        <p:spPr>
          <a:xfrm>
            <a:off x="8610600" y="6356350"/>
            <a:ext cx="2743200" cy="365125"/>
          </a:xfrm>
          <a:prstGeom prst="rect">
            <a:avLst/>
          </a:prstGeom>
        </p:spPr>
        <p:txBody>
          <a:bodyPr/>
          <a:lstStyle/>
          <a:p>
            <a:fld id="{2B793243-6A68-C841-858B-97FC7B1FACEB}" type="slidenum">
              <a:rPr lang="en-US" smtClean="0"/>
              <a:t>‹#›</a:t>
            </a:fld>
            <a:endParaRPr lang="en-US"/>
          </a:p>
        </p:txBody>
      </p:sp>
    </p:spTree>
    <p:extLst>
      <p:ext uri="{BB962C8B-B14F-4D97-AF65-F5344CB8AC3E}">
        <p14:creationId xmlns:p14="http://schemas.microsoft.com/office/powerpoint/2010/main" val="3528678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C7516-2499-9CD2-E9B4-3F811FD0D7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E16CD0-63ED-19E3-C483-B6EFD3F7E4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23FB25-7614-EEFB-78BC-3D5418F0BF28}"/>
              </a:ext>
            </a:extLst>
          </p:cNvPr>
          <p:cNvSpPr>
            <a:spLocks noGrp="1"/>
          </p:cNvSpPr>
          <p:nvPr>
            <p:ph type="dt" sz="half" idx="10"/>
          </p:nvPr>
        </p:nvSpPr>
        <p:spPr>
          <a:xfrm>
            <a:off x="838200" y="6356350"/>
            <a:ext cx="2743200" cy="365125"/>
          </a:xfrm>
          <a:prstGeom prst="rect">
            <a:avLst/>
          </a:prstGeom>
        </p:spPr>
        <p:txBody>
          <a:bodyPr/>
          <a:lstStyle/>
          <a:p>
            <a:fld id="{1A007A52-21F6-1841-B230-D1EB9A6E626F}" type="datetimeFigureOut">
              <a:rPr lang="en-US" smtClean="0"/>
              <a:t>11/4/25</a:t>
            </a:fld>
            <a:endParaRPr lang="en-US"/>
          </a:p>
        </p:txBody>
      </p:sp>
      <p:sp>
        <p:nvSpPr>
          <p:cNvPr id="5" name="Footer Placeholder 4">
            <a:extLst>
              <a:ext uri="{FF2B5EF4-FFF2-40B4-BE49-F238E27FC236}">
                <a16:creationId xmlns:a16="http://schemas.microsoft.com/office/drawing/2014/main" id="{9D8EB382-8F05-83B4-B11C-1E00236C32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BE3A7F-B395-D172-64D8-72F4B80F52CC}"/>
              </a:ext>
            </a:extLst>
          </p:cNvPr>
          <p:cNvSpPr>
            <a:spLocks noGrp="1"/>
          </p:cNvSpPr>
          <p:nvPr>
            <p:ph type="sldNum" sz="quarter" idx="12"/>
          </p:nvPr>
        </p:nvSpPr>
        <p:spPr>
          <a:xfrm>
            <a:off x="8610600" y="6356350"/>
            <a:ext cx="2743200" cy="365125"/>
          </a:xfrm>
          <a:prstGeom prst="rect">
            <a:avLst/>
          </a:prstGeom>
        </p:spPr>
        <p:txBody>
          <a:bodyPr/>
          <a:lstStyle/>
          <a:p>
            <a:fld id="{2B793243-6A68-C841-858B-97FC7B1FACEB}" type="slidenum">
              <a:rPr lang="en-US" smtClean="0"/>
              <a:t>‹#›</a:t>
            </a:fld>
            <a:endParaRPr lang="en-US"/>
          </a:p>
        </p:txBody>
      </p:sp>
    </p:spTree>
    <p:extLst>
      <p:ext uri="{BB962C8B-B14F-4D97-AF65-F5344CB8AC3E}">
        <p14:creationId xmlns:p14="http://schemas.microsoft.com/office/powerpoint/2010/main" val="3374734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39396A-7EC5-4384-33F0-8A0083C7A2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276158-894D-51D8-6014-D109AB9A61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A7C2A-A7BC-79D1-4C8F-ADD62978BDDA}"/>
              </a:ext>
            </a:extLst>
          </p:cNvPr>
          <p:cNvSpPr>
            <a:spLocks noGrp="1"/>
          </p:cNvSpPr>
          <p:nvPr>
            <p:ph type="dt" sz="half" idx="10"/>
          </p:nvPr>
        </p:nvSpPr>
        <p:spPr>
          <a:xfrm>
            <a:off x="838200" y="6356350"/>
            <a:ext cx="2743200" cy="365125"/>
          </a:xfrm>
          <a:prstGeom prst="rect">
            <a:avLst/>
          </a:prstGeom>
        </p:spPr>
        <p:txBody>
          <a:bodyPr/>
          <a:lstStyle/>
          <a:p>
            <a:fld id="{1A007A52-21F6-1841-B230-D1EB9A6E626F}" type="datetimeFigureOut">
              <a:rPr lang="en-US" smtClean="0"/>
              <a:t>11/4/25</a:t>
            </a:fld>
            <a:endParaRPr lang="en-US"/>
          </a:p>
        </p:txBody>
      </p:sp>
      <p:sp>
        <p:nvSpPr>
          <p:cNvPr id="5" name="Footer Placeholder 4">
            <a:extLst>
              <a:ext uri="{FF2B5EF4-FFF2-40B4-BE49-F238E27FC236}">
                <a16:creationId xmlns:a16="http://schemas.microsoft.com/office/drawing/2014/main" id="{521FF41A-B57D-7D50-3484-B1C1E30BC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66405C-7D99-A5A3-F033-E7B879F14046}"/>
              </a:ext>
            </a:extLst>
          </p:cNvPr>
          <p:cNvSpPr>
            <a:spLocks noGrp="1"/>
          </p:cNvSpPr>
          <p:nvPr>
            <p:ph type="sldNum" sz="quarter" idx="12"/>
          </p:nvPr>
        </p:nvSpPr>
        <p:spPr>
          <a:xfrm>
            <a:off x="8610600" y="6356350"/>
            <a:ext cx="2743200" cy="365125"/>
          </a:xfrm>
          <a:prstGeom prst="rect">
            <a:avLst/>
          </a:prstGeom>
        </p:spPr>
        <p:txBody>
          <a:bodyPr/>
          <a:lstStyle/>
          <a:p>
            <a:fld id="{2B793243-6A68-C841-858B-97FC7B1FACEB}" type="slidenum">
              <a:rPr lang="en-US" smtClean="0"/>
              <a:t>‹#›</a:t>
            </a:fld>
            <a:endParaRPr lang="en-US"/>
          </a:p>
        </p:txBody>
      </p:sp>
    </p:spTree>
    <p:extLst>
      <p:ext uri="{BB962C8B-B14F-4D97-AF65-F5344CB8AC3E}">
        <p14:creationId xmlns:p14="http://schemas.microsoft.com/office/powerpoint/2010/main" val="300340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34F5D-6E80-ED76-7DC9-D277175411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75B8C3-3866-0389-8F30-2322C141E5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BE555B-5573-683A-0595-2DEDFE09E8B4}"/>
              </a:ext>
            </a:extLst>
          </p:cNvPr>
          <p:cNvSpPr>
            <a:spLocks noGrp="1"/>
          </p:cNvSpPr>
          <p:nvPr>
            <p:ph type="dt" sz="half" idx="10"/>
          </p:nvPr>
        </p:nvSpPr>
        <p:spPr>
          <a:xfrm>
            <a:off x="838200" y="6356350"/>
            <a:ext cx="2743200" cy="365125"/>
          </a:xfrm>
          <a:prstGeom prst="rect">
            <a:avLst/>
          </a:prstGeom>
        </p:spPr>
        <p:txBody>
          <a:bodyPr/>
          <a:lstStyle/>
          <a:p>
            <a:fld id="{1A007A52-21F6-1841-B230-D1EB9A6E626F}" type="datetimeFigureOut">
              <a:rPr lang="en-US" smtClean="0"/>
              <a:t>11/4/25</a:t>
            </a:fld>
            <a:endParaRPr lang="en-US"/>
          </a:p>
        </p:txBody>
      </p:sp>
      <p:sp>
        <p:nvSpPr>
          <p:cNvPr id="5" name="Footer Placeholder 4">
            <a:extLst>
              <a:ext uri="{FF2B5EF4-FFF2-40B4-BE49-F238E27FC236}">
                <a16:creationId xmlns:a16="http://schemas.microsoft.com/office/drawing/2014/main" id="{AA76D7CD-ACEE-951E-A051-A62A4D026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8DCA9C-D729-7B73-36F8-8610097C00F3}"/>
              </a:ext>
            </a:extLst>
          </p:cNvPr>
          <p:cNvSpPr>
            <a:spLocks noGrp="1"/>
          </p:cNvSpPr>
          <p:nvPr>
            <p:ph type="sldNum" sz="quarter" idx="12"/>
          </p:nvPr>
        </p:nvSpPr>
        <p:spPr>
          <a:xfrm>
            <a:off x="8610600" y="6356350"/>
            <a:ext cx="2743200" cy="365125"/>
          </a:xfrm>
          <a:prstGeom prst="rect">
            <a:avLst/>
          </a:prstGeom>
        </p:spPr>
        <p:txBody>
          <a:bodyPr/>
          <a:lstStyle/>
          <a:p>
            <a:fld id="{2B793243-6A68-C841-858B-97FC7B1FACEB}" type="slidenum">
              <a:rPr lang="en-US" smtClean="0"/>
              <a:t>‹#›</a:t>
            </a:fld>
            <a:endParaRPr lang="en-US"/>
          </a:p>
        </p:txBody>
      </p:sp>
    </p:spTree>
    <p:extLst>
      <p:ext uri="{BB962C8B-B14F-4D97-AF65-F5344CB8AC3E}">
        <p14:creationId xmlns:p14="http://schemas.microsoft.com/office/powerpoint/2010/main" val="2549879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B7EE-AD45-411E-22B2-246B7CF033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AF18A1-DD5C-02EF-8A87-5B37A060FA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A8CFA-EC2E-D239-059D-0BB6D31D9CEB}"/>
              </a:ext>
            </a:extLst>
          </p:cNvPr>
          <p:cNvSpPr>
            <a:spLocks noGrp="1"/>
          </p:cNvSpPr>
          <p:nvPr>
            <p:ph type="dt" sz="half" idx="10"/>
          </p:nvPr>
        </p:nvSpPr>
        <p:spPr>
          <a:xfrm>
            <a:off x="838200" y="6356350"/>
            <a:ext cx="2743200" cy="365125"/>
          </a:xfrm>
          <a:prstGeom prst="rect">
            <a:avLst/>
          </a:prstGeom>
        </p:spPr>
        <p:txBody>
          <a:bodyPr/>
          <a:lstStyle/>
          <a:p>
            <a:fld id="{1A007A52-21F6-1841-B230-D1EB9A6E626F}" type="datetimeFigureOut">
              <a:rPr lang="en-US" smtClean="0"/>
              <a:t>11/4/25</a:t>
            </a:fld>
            <a:endParaRPr lang="en-US"/>
          </a:p>
        </p:txBody>
      </p:sp>
      <p:sp>
        <p:nvSpPr>
          <p:cNvPr id="5" name="Footer Placeholder 4">
            <a:extLst>
              <a:ext uri="{FF2B5EF4-FFF2-40B4-BE49-F238E27FC236}">
                <a16:creationId xmlns:a16="http://schemas.microsoft.com/office/drawing/2014/main" id="{14F2D1AC-AA79-88E8-C29E-5B1B68752F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6394AA-5F4F-D9CF-5F9F-F737E190D9AF}"/>
              </a:ext>
            </a:extLst>
          </p:cNvPr>
          <p:cNvSpPr>
            <a:spLocks noGrp="1"/>
          </p:cNvSpPr>
          <p:nvPr>
            <p:ph type="sldNum" sz="quarter" idx="12"/>
          </p:nvPr>
        </p:nvSpPr>
        <p:spPr>
          <a:xfrm>
            <a:off x="8610600" y="6356350"/>
            <a:ext cx="2743200" cy="365125"/>
          </a:xfrm>
          <a:prstGeom prst="rect">
            <a:avLst/>
          </a:prstGeom>
        </p:spPr>
        <p:txBody>
          <a:bodyPr/>
          <a:lstStyle/>
          <a:p>
            <a:fld id="{2B793243-6A68-C841-858B-97FC7B1FACEB}" type="slidenum">
              <a:rPr lang="en-US" smtClean="0"/>
              <a:t>‹#›</a:t>
            </a:fld>
            <a:endParaRPr lang="en-US"/>
          </a:p>
        </p:txBody>
      </p:sp>
    </p:spTree>
    <p:extLst>
      <p:ext uri="{BB962C8B-B14F-4D97-AF65-F5344CB8AC3E}">
        <p14:creationId xmlns:p14="http://schemas.microsoft.com/office/powerpoint/2010/main" val="2005578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BAC3-AE25-ABEF-60AA-DA63CF5194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3D9CC3-385B-D0D0-A67A-598B054FF8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B92B75-EE4D-FD28-6CC8-7A32844D47B8}"/>
              </a:ext>
            </a:extLst>
          </p:cNvPr>
          <p:cNvSpPr>
            <a:spLocks noGrp="1"/>
          </p:cNvSpPr>
          <p:nvPr>
            <p:ph type="dt" sz="half" idx="10"/>
          </p:nvPr>
        </p:nvSpPr>
        <p:spPr>
          <a:xfrm>
            <a:off x="838200" y="6356350"/>
            <a:ext cx="2743200" cy="365125"/>
          </a:xfrm>
          <a:prstGeom prst="rect">
            <a:avLst/>
          </a:prstGeom>
        </p:spPr>
        <p:txBody>
          <a:bodyPr/>
          <a:lstStyle/>
          <a:p>
            <a:fld id="{1A007A52-21F6-1841-B230-D1EB9A6E626F}" type="datetimeFigureOut">
              <a:rPr lang="en-US" smtClean="0"/>
              <a:t>11/4/25</a:t>
            </a:fld>
            <a:endParaRPr lang="en-US"/>
          </a:p>
        </p:txBody>
      </p:sp>
      <p:sp>
        <p:nvSpPr>
          <p:cNvPr id="5" name="Footer Placeholder 4">
            <a:extLst>
              <a:ext uri="{FF2B5EF4-FFF2-40B4-BE49-F238E27FC236}">
                <a16:creationId xmlns:a16="http://schemas.microsoft.com/office/drawing/2014/main" id="{8D960C27-2763-51F1-1244-CCD5E499A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16E119-1CFA-7D0A-6DF3-F20A5630000C}"/>
              </a:ext>
            </a:extLst>
          </p:cNvPr>
          <p:cNvSpPr>
            <a:spLocks noGrp="1"/>
          </p:cNvSpPr>
          <p:nvPr>
            <p:ph type="sldNum" sz="quarter" idx="12"/>
          </p:nvPr>
        </p:nvSpPr>
        <p:spPr>
          <a:xfrm>
            <a:off x="8610600" y="6356350"/>
            <a:ext cx="2743200" cy="365125"/>
          </a:xfrm>
          <a:prstGeom prst="rect">
            <a:avLst/>
          </a:prstGeom>
        </p:spPr>
        <p:txBody>
          <a:bodyPr/>
          <a:lstStyle/>
          <a:p>
            <a:fld id="{2B793243-6A68-C841-858B-97FC7B1FACEB}" type="slidenum">
              <a:rPr lang="en-US" smtClean="0"/>
              <a:t>‹#›</a:t>
            </a:fld>
            <a:endParaRPr lang="en-US"/>
          </a:p>
        </p:txBody>
      </p:sp>
    </p:spTree>
    <p:extLst>
      <p:ext uri="{BB962C8B-B14F-4D97-AF65-F5344CB8AC3E}">
        <p14:creationId xmlns:p14="http://schemas.microsoft.com/office/powerpoint/2010/main" val="3731380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10650-5C73-8420-4FE3-D88BAD99D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B7543-2DAE-B640-0011-167F6DCC9D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83C75E-985E-41E0-8B6B-AD427651AF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D3989C-E9CE-5860-D84B-D0DD366BF36A}"/>
              </a:ext>
            </a:extLst>
          </p:cNvPr>
          <p:cNvSpPr>
            <a:spLocks noGrp="1"/>
          </p:cNvSpPr>
          <p:nvPr>
            <p:ph type="dt" sz="half" idx="10"/>
          </p:nvPr>
        </p:nvSpPr>
        <p:spPr>
          <a:xfrm>
            <a:off x="838200" y="6356350"/>
            <a:ext cx="2743200" cy="365125"/>
          </a:xfrm>
          <a:prstGeom prst="rect">
            <a:avLst/>
          </a:prstGeom>
        </p:spPr>
        <p:txBody>
          <a:bodyPr/>
          <a:lstStyle/>
          <a:p>
            <a:fld id="{1A007A52-21F6-1841-B230-D1EB9A6E626F}" type="datetimeFigureOut">
              <a:rPr lang="en-US" smtClean="0"/>
              <a:t>11/4/25</a:t>
            </a:fld>
            <a:endParaRPr lang="en-US"/>
          </a:p>
        </p:txBody>
      </p:sp>
      <p:sp>
        <p:nvSpPr>
          <p:cNvPr id="6" name="Footer Placeholder 5">
            <a:extLst>
              <a:ext uri="{FF2B5EF4-FFF2-40B4-BE49-F238E27FC236}">
                <a16:creationId xmlns:a16="http://schemas.microsoft.com/office/drawing/2014/main" id="{90FC883F-BD1F-046E-6EC8-10C14C500D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B4A367-2CB0-3F80-AEB4-F1D38B2F903D}"/>
              </a:ext>
            </a:extLst>
          </p:cNvPr>
          <p:cNvSpPr>
            <a:spLocks noGrp="1"/>
          </p:cNvSpPr>
          <p:nvPr>
            <p:ph type="sldNum" sz="quarter" idx="12"/>
          </p:nvPr>
        </p:nvSpPr>
        <p:spPr>
          <a:xfrm>
            <a:off x="8610600" y="6356350"/>
            <a:ext cx="2743200" cy="365125"/>
          </a:xfrm>
          <a:prstGeom prst="rect">
            <a:avLst/>
          </a:prstGeom>
        </p:spPr>
        <p:txBody>
          <a:bodyPr/>
          <a:lstStyle/>
          <a:p>
            <a:fld id="{2B793243-6A68-C841-858B-97FC7B1FACEB}" type="slidenum">
              <a:rPr lang="en-US" smtClean="0"/>
              <a:t>‹#›</a:t>
            </a:fld>
            <a:endParaRPr lang="en-US"/>
          </a:p>
        </p:txBody>
      </p:sp>
    </p:spTree>
    <p:extLst>
      <p:ext uri="{BB962C8B-B14F-4D97-AF65-F5344CB8AC3E}">
        <p14:creationId xmlns:p14="http://schemas.microsoft.com/office/powerpoint/2010/main" val="319964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58BB7-B93E-1DB8-302B-CB4766911A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6581DB-2FB2-D75D-FC93-8F1A849A29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8CAD-406D-7D5C-AB8C-C422D978BB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830F6E-A1D9-7B3F-695E-514C70CC18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2C741B-5C16-636F-53E2-E5A3EA3D3B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B28AF0-C0FA-E720-44D1-2728E9840C0E}"/>
              </a:ext>
            </a:extLst>
          </p:cNvPr>
          <p:cNvSpPr>
            <a:spLocks noGrp="1"/>
          </p:cNvSpPr>
          <p:nvPr>
            <p:ph type="dt" sz="half" idx="10"/>
          </p:nvPr>
        </p:nvSpPr>
        <p:spPr>
          <a:xfrm>
            <a:off x="838200" y="6356350"/>
            <a:ext cx="2743200" cy="365125"/>
          </a:xfrm>
          <a:prstGeom prst="rect">
            <a:avLst/>
          </a:prstGeom>
        </p:spPr>
        <p:txBody>
          <a:bodyPr/>
          <a:lstStyle/>
          <a:p>
            <a:fld id="{1A007A52-21F6-1841-B230-D1EB9A6E626F}" type="datetimeFigureOut">
              <a:rPr lang="en-US" smtClean="0"/>
              <a:t>11/4/25</a:t>
            </a:fld>
            <a:endParaRPr lang="en-US"/>
          </a:p>
        </p:txBody>
      </p:sp>
      <p:sp>
        <p:nvSpPr>
          <p:cNvPr id="8" name="Footer Placeholder 7">
            <a:extLst>
              <a:ext uri="{FF2B5EF4-FFF2-40B4-BE49-F238E27FC236}">
                <a16:creationId xmlns:a16="http://schemas.microsoft.com/office/drawing/2014/main" id="{1FA9F37E-56A9-06F1-F383-9CBB92735C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FDD46E0-92F4-5AFD-8FAA-2FA762117483}"/>
              </a:ext>
            </a:extLst>
          </p:cNvPr>
          <p:cNvSpPr>
            <a:spLocks noGrp="1"/>
          </p:cNvSpPr>
          <p:nvPr>
            <p:ph type="sldNum" sz="quarter" idx="12"/>
          </p:nvPr>
        </p:nvSpPr>
        <p:spPr>
          <a:xfrm>
            <a:off x="8610600" y="6356350"/>
            <a:ext cx="2743200" cy="365125"/>
          </a:xfrm>
          <a:prstGeom prst="rect">
            <a:avLst/>
          </a:prstGeom>
        </p:spPr>
        <p:txBody>
          <a:bodyPr/>
          <a:lstStyle/>
          <a:p>
            <a:fld id="{2B793243-6A68-C841-858B-97FC7B1FACEB}" type="slidenum">
              <a:rPr lang="en-US" smtClean="0"/>
              <a:t>‹#›</a:t>
            </a:fld>
            <a:endParaRPr lang="en-US"/>
          </a:p>
        </p:txBody>
      </p:sp>
    </p:spTree>
    <p:extLst>
      <p:ext uri="{BB962C8B-B14F-4D97-AF65-F5344CB8AC3E}">
        <p14:creationId xmlns:p14="http://schemas.microsoft.com/office/powerpoint/2010/main" val="210116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5F891-BC1A-CF5F-6800-D838FE5353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086830-E9DF-0D93-9C08-24D91A4C1306}"/>
              </a:ext>
            </a:extLst>
          </p:cNvPr>
          <p:cNvSpPr>
            <a:spLocks noGrp="1"/>
          </p:cNvSpPr>
          <p:nvPr>
            <p:ph type="dt" sz="half" idx="10"/>
          </p:nvPr>
        </p:nvSpPr>
        <p:spPr>
          <a:xfrm>
            <a:off x="838200" y="6356350"/>
            <a:ext cx="2743200" cy="365125"/>
          </a:xfrm>
          <a:prstGeom prst="rect">
            <a:avLst/>
          </a:prstGeom>
        </p:spPr>
        <p:txBody>
          <a:bodyPr/>
          <a:lstStyle/>
          <a:p>
            <a:fld id="{1A007A52-21F6-1841-B230-D1EB9A6E626F}" type="datetimeFigureOut">
              <a:rPr lang="en-US" smtClean="0"/>
              <a:t>11/4/25</a:t>
            </a:fld>
            <a:endParaRPr lang="en-US"/>
          </a:p>
        </p:txBody>
      </p:sp>
      <p:sp>
        <p:nvSpPr>
          <p:cNvPr id="4" name="Footer Placeholder 3">
            <a:extLst>
              <a:ext uri="{FF2B5EF4-FFF2-40B4-BE49-F238E27FC236}">
                <a16:creationId xmlns:a16="http://schemas.microsoft.com/office/drawing/2014/main" id="{E8AFA4B7-9A95-BDA3-10DE-E493FCDDFC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097C271-D369-B507-2739-2404EBDEB59F}"/>
              </a:ext>
            </a:extLst>
          </p:cNvPr>
          <p:cNvSpPr>
            <a:spLocks noGrp="1"/>
          </p:cNvSpPr>
          <p:nvPr>
            <p:ph type="sldNum" sz="quarter" idx="12"/>
          </p:nvPr>
        </p:nvSpPr>
        <p:spPr>
          <a:xfrm>
            <a:off x="8610600" y="6356350"/>
            <a:ext cx="2743200" cy="365125"/>
          </a:xfrm>
          <a:prstGeom prst="rect">
            <a:avLst/>
          </a:prstGeom>
        </p:spPr>
        <p:txBody>
          <a:bodyPr/>
          <a:lstStyle/>
          <a:p>
            <a:fld id="{2B793243-6A68-C841-858B-97FC7B1FACEB}" type="slidenum">
              <a:rPr lang="en-US" smtClean="0"/>
              <a:t>‹#›</a:t>
            </a:fld>
            <a:endParaRPr lang="en-US"/>
          </a:p>
        </p:txBody>
      </p:sp>
    </p:spTree>
    <p:extLst>
      <p:ext uri="{BB962C8B-B14F-4D97-AF65-F5344CB8AC3E}">
        <p14:creationId xmlns:p14="http://schemas.microsoft.com/office/powerpoint/2010/main" val="3328459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19FC7-5CAF-86BA-F16C-6DC8BDFC4BF4}"/>
              </a:ext>
            </a:extLst>
          </p:cNvPr>
          <p:cNvSpPr>
            <a:spLocks noGrp="1"/>
          </p:cNvSpPr>
          <p:nvPr>
            <p:ph type="dt" sz="half" idx="10"/>
          </p:nvPr>
        </p:nvSpPr>
        <p:spPr>
          <a:xfrm>
            <a:off x="838200" y="6356350"/>
            <a:ext cx="2743200" cy="365125"/>
          </a:xfrm>
          <a:prstGeom prst="rect">
            <a:avLst/>
          </a:prstGeom>
        </p:spPr>
        <p:txBody>
          <a:bodyPr/>
          <a:lstStyle/>
          <a:p>
            <a:fld id="{1A007A52-21F6-1841-B230-D1EB9A6E626F}" type="datetimeFigureOut">
              <a:rPr lang="en-US" smtClean="0"/>
              <a:t>11/4/25</a:t>
            </a:fld>
            <a:endParaRPr lang="en-US"/>
          </a:p>
        </p:txBody>
      </p:sp>
      <p:sp>
        <p:nvSpPr>
          <p:cNvPr id="3" name="Footer Placeholder 2">
            <a:extLst>
              <a:ext uri="{FF2B5EF4-FFF2-40B4-BE49-F238E27FC236}">
                <a16:creationId xmlns:a16="http://schemas.microsoft.com/office/drawing/2014/main" id="{FA1F3260-A856-E833-87C2-F730DD35B0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4A89230-4919-B0BC-51F5-E330705C1C07}"/>
              </a:ext>
            </a:extLst>
          </p:cNvPr>
          <p:cNvSpPr>
            <a:spLocks noGrp="1"/>
          </p:cNvSpPr>
          <p:nvPr>
            <p:ph type="sldNum" sz="quarter" idx="12"/>
          </p:nvPr>
        </p:nvSpPr>
        <p:spPr>
          <a:xfrm>
            <a:off x="8610600" y="6356350"/>
            <a:ext cx="2743200" cy="365125"/>
          </a:xfrm>
          <a:prstGeom prst="rect">
            <a:avLst/>
          </a:prstGeom>
        </p:spPr>
        <p:txBody>
          <a:bodyPr/>
          <a:lstStyle/>
          <a:p>
            <a:fld id="{2B793243-6A68-C841-858B-97FC7B1FACEB}" type="slidenum">
              <a:rPr lang="en-US" smtClean="0"/>
              <a:t>‹#›</a:t>
            </a:fld>
            <a:endParaRPr lang="en-US"/>
          </a:p>
        </p:txBody>
      </p:sp>
    </p:spTree>
    <p:extLst>
      <p:ext uri="{BB962C8B-B14F-4D97-AF65-F5344CB8AC3E}">
        <p14:creationId xmlns:p14="http://schemas.microsoft.com/office/powerpoint/2010/main" val="788334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1A4A6-BBEB-88AF-7E0E-930D8BC2B0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519A05-79AB-FC08-57FC-1917BC22D4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A2CE9E-FD89-9E8F-4FB4-72C212BC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AB377-07EB-B5C0-A59F-07CAC2D0C884}"/>
              </a:ext>
            </a:extLst>
          </p:cNvPr>
          <p:cNvSpPr>
            <a:spLocks noGrp="1"/>
          </p:cNvSpPr>
          <p:nvPr>
            <p:ph type="dt" sz="half" idx="10"/>
          </p:nvPr>
        </p:nvSpPr>
        <p:spPr>
          <a:xfrm>
            <a:off x="838200" y="6356350"/>
            <a:ext cx="2743200" cy="365125"/>
          </a:xfrm>
          <a:prstGeom prst="rect">
            <a:avLst/>
          </a:prstGeom>
        </p:spPr>
        <p:txBody>
          <a:bodyPr/>
          <a:lstStyle/>
          <a:p>
            <a:fld id="{1A007A52-21F6-1841-B230-D1EB9A6E626F}" type="datetimeFigureOut">
              <a:rPr lang="en-US" smtClean="0"/>
              <a:t>11/4/25</a:t>
            </a:fld>
            <a:endParaRPr lang="en-US"/>
          </a:p>
        </p:txBody>
      </p:sp>
      <p:sp>
        <p:nvSpPr>
          <p:cNvPr id="6" name="Footer Placeholder 5">
            <a:extLst>
              <a:ext uri="{FF2B5EF4-FFF2-40B4-BE49-F238E27FC236}">
                <a16:creationId xmlns:a16="http://schemas.microsoft.com/office/drawing/2014/main" id="{A8FFDFB6-3570-2D70-FC26-03D9BEC879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9C6FE6-213A-F133-1E58-ABB4C789014F}"/>
              </a:ext>
            </a:extLst>
          </p:cNvPr>
          <p:cNvSpPr>
            <a:spLocks noGrp="1"/>
          </p:cNvSpPr>
          <p:nvPr>
            <p:ph type="sldNum" sz="quarter" idx="12"/>
          </p:nvPr>
        </p:nvSpPr>
        <p:spPr>
          <a:xfrm>
            <a:off x="8610600" y="6356350"/>
            <a:ext cx="2743200" cy="365125"/>
          </a:xfrm>
          <a:prstGeom prst="rect">
            <a:avLst/>
          </a:prstGeom>
        </p:spPr>
        <p:txBody>
          <a:bodyPr/>
          <a:lstStyle/>
          <a:p>
            <a:fld id="{2B793243-6A68-C841-858B-97FC7B1FACEB}" type="slidenum">
              <a:rPr lang="en-US" smtClean="0"/>
              <a:t>‹#›</a:t>
            </a:fld>
            <a:endParaRPr lang="en-US"/>
          </a:p>
        </p:txBody>
      </p:sp>
    </p:spTree>
    <p:extLst>
      <p:ext uri="{BB962C8B-B14F-4D97-AF65-F5344CB8AC3E}">
        <p14:creationId xmlns:p14="http://schemas.microsoft.com/office/powerpoint/2010/main" val="421252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72E812-8D95-B4A3-D6D2-FEF520ADC1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220862-189F-5970-5979-A11947AFF2AC}"/>
              </a:ext>
            </a:extLst>
          </p:cNvPr>
          <p:cNvSpPr>
            <a:spLocks noGrp="1"/>
          </p:cNvSpPr>
          <p:nvPr>
            <p:ph type="body" idx="1"/>
          </p:nvPr>
        </p:nvSpPr>
        <p:spPr>
          <a:xfrm>
            <a:off x="838200" y="1806374"/>
            <a:ext cx="10515600" cy="2380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9B1106A-9BA8-437D-7DEE-6A96AD36AE8D}"/>
              </a:ext>
            </a:extLst>
          </p:cNvPr>
          <p:cNvSpPr/>
          <p:nvPr userDrawn="1"/>
        </p:nvSpPr>
        <p:spPr>
          <a:xfrm>
            <a:off x="0" y="6275672"/>
            <a:ext cx="10071847" cy="582328"/>
          </a:xfrm>
          <a:prstGeom prst="rect">
            <a:avLst/>
          </a:prstGeom>
          <a:solidFill>
            <a:srgbClr val="4058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96FDA2B-916F-EF16-0795-EAC374FD50A4}"/>
              </a:ext>
            </a:extLst>
          </p:cNvPr>
          <p:cNvPicPr>
            <a:picLocks noChangeAspect="1"/>
          </p:cNvPicPr>
          <p:nvPr userDrawn="1"/>
        </p:nvPicPr>
        <p:blipFill>
          <a:blip r:embed="rId14"/>
          <a:stretch>
            <a:fillRect/>
          </a:stretch>
        </p:blipFill>
        <p:spPr>
          <a:xfrm>
            <a:off x="371710" y="6355899"/>
            <a:ext cx="1630346" cy="331702"/>
          </a:xfrm>
          <a:prstGeom prst="rect">
            <a:avLst/>
          </a:prstGeom>
        </p:spPr>
      </p:pic>
      <p:sp>
        <p:nvSpPr>
          <p:cNvPr id="12" name="Rectangle 11">
            <a:extLst>
              <a:ext uri="{FF2B5EF4-FFF2-40B4-BE49-F238E27FC236}">
                <a16:creationId xmlns:a16="http://schemas.microsoft.com/office/drawing/2014/main" id="{45215284-B478-7C21-FAEC-5510EFCFE3B3}"/>
              </a:ext>
            </a:extLst>
          </p:cNvPr>
          <p:cNvSpPr/>
          <p:nvPr userDrawn="1"/>
        </p:nvSpPr>
        <p:spPr>
          <a:xfrm>
            <a:off x="10071847" y="6275672"/>
            <a:ext cx="2120153" cy="582328"/>
          </a:xfrm>
          <a:prstGeom prst="rect">
            <a:avLst/>
          </a:prstGeom>
          <a:solidFill>
            <a:srgbClr val="E97726"/>
          </a:solidFill>
          <a:ln>
            <a:solidFill>
              <a:srgbClr val="E97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653750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accessible-pdf.info/basics/general/add-an-alt-text" TargetMode="External"/><Relationship Id="rId2" Type="http://schemas.openxmlformats.org/officeDocument/2006/relationships/hyperlink" Target="https://support.microsoft.com/en-us/office/add-alternative-text-to-a-shape-picture-chart-smartart-graphic-or-other-object-44989b2a-903c-4d9a-b742-6a75b451c669#PickTab=Windows"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mailto:adecastro@govst.edu"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FF5F6-9DD3-FBF4-8E2C-84A98FDD20FF}"/>
              </a:ext>
            </a:extLst>
          </p:cNvPr>
          <p:cNvSpPr>
            <a:spLocks noGrp="1"/>
          </p:cNvSpPr>
          <p:nvPr>
            <p:ph type="ctrTitle"/>
          </p:nvPr>
        </p:nvSpPr>
        <p:spPr>
          <a:xfrm>
            <a:off x="1524000" y="916878"/>
            <a:ext cx="9144000" cy="2387600"/>
          </a:xfrm>
        </p:spPr>
        <p:txBody>
          <a:bodyPr/>
          <a:lstStyle/>
          <a:p>
            <a:r>
              <a:rPr lang="en-US" b="1" dirty="0">
                <a:solidFill>
                  <a:schemeClr val="accent1">
                    <a:lumMod val="75000"/>
                  </a:schemeClr>
                </a:solidFill>
                <a:latin typeface="Trade Gothic LT Std Bold" pitchFamily="2" charset="0"/>
              </a:rPr>
              <a:t>GSU BROWN BAG SESSION</a:t>
            </a:r>
          </a:p>
        </p:txBody>
      </p:sp>
      <p:sp>
        <p:nvSpPr>
          <p:cNvPr id="3" name="Subtitle 2">
            <a:extLst>
              <a:ext uri="{FF2B5EF4-FFF2-40B4-BE49-F238E27FC236}">
                <a16:creationId xmlns:a16="http://schemas.microsoft.com/office/drawing/2014/main" id="{F28BD961-50D7-EA71-04C6-CAEEF7C71FE4}"/>
              </a:ext>
            </a:extLst>
          </p:cNvPr>
          <p:cNvSpPr>
            <a:spLocks noGrp="1"/>
          </p:cNvSpPr>
          <p:nvPr>
            <p:ph type="subTitle" idx="1"/>
          </p:nvPr>
        </p:nvSpPr>
        <p:spPr>
          <a:xfrm>
            <a:off x="2203805" y="3754365"/>
            <a:ext cx="7784387" cy="579544"/>
          </a:xfrm>
        </p:spPr>
        <p:txBody>
          <a:bodyPr>
            <a:noAutofit/>
          </a:bodyPr>
          <a:lstStyle/>
          <a:p>
            <a:r>
              <a:rPr lang="en-US" b="1" dirty="0"/>
              <a:t>Online Accessibility for Governors State University:</a:t>
            </a:r>
          </a:p>
          <a:p>
            <a:r>
              <a:rPr lang="en-US" b="1" dirty="0"/>
              <a:t> ADA and Section 508 Compliancy </a:t>
            </a:r>
          </a:p>
        </p:txBody>
      </p:sp>
      <p:pic>
        <p:nvPicPr>
          <p:cNvPr id="5" name="Picture 4">
            <a:extLst>
              <a:ext uri="{FF2B5EF4-FFF2-40B4-BE49-F238E27FC236}">
                <a16:creationId xmlns:a16="http://schemas.microsoft.com/office/drawing/2014/main" id="{CC28E8C6-B768-81E2-F5A4-3FD335FBD8CE}"/>
              </a:ext>
            </a:extLst>
          </p:cNvPr>
          <p:cNvPicPr>
            <a:picLocks noChangeAspect="1"/>
          </p:cNvPicPr>
          <p:nvPr/>
        </p:nvPicPr>
        <p:blipFill>
          <a:blip r:embed="rId2"/>
          <a:stretch>
            <a:fillRect/>
          </a:stretch>
        </p:blipFill>
        <p:spPr>
          <a:xfrm>
            <a:off x="3674188" y="1243475"/>
            <a:ext cx="4843623" cy="979924"/>
          </a:xfrm>
          <a:prstGeom prst="rect">
            <a:avLst/>
          </a:prstGeom>
        </p:spPr>
      </p:pic>
    </p:spTree>
    <p:extLst>
      <p:ext uri="{BB962C8B-B14F-4D97-AF65-F5344CB8AC3E}">
        <p14:creationId xmlns:p14="http://schemas.microsoft.com/office/powerpoint/2010/main" val="826881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Why online accessibility matters to GSU</a:t>
            </a:r>
          </a:p>
        </p:txBody>
      </p:sp>
      <p:pic>
        <p:nvPicPr>
          <p:cNvPr id="4" name="Picture 3">
            <a:extLst>
              <a:ext uri="{FF2B5EF4-FFF2-40B4-BE49-F238E27FC236}">
                <a16:creationId xmlns:a16="http://schemas.microsoft.com/office/drawing/2014/main" id="{49E0592D-7021-6ABC-A020-8D4E90C11748}"/>
              </a:ext>
            </a:extLst>
          </p:cNvPr>
          <p:cNvPicPr>
            <a:picLocks noChangeAspect="1"/>
          </p:cNvPicPr>
          <p:nvPr/>
        </p:nvPicPr>
        <p:blipFill>
          <a:blip r:embed="rId2"/>
          <a:stretch>
            <a:fillRect/>
          </a:stretch>
        </p:blipFill>
        <p:spPr>
          <a:xfrm>
            <a:off x="1018478" y="1572322"/>
            <a:ext cx="5811680" cy="4358760"/>
          </a:xfrm>
          <a:prstGeom prst="rect">
            <a:avLst/>
          </a:prstGeom>
        </p:spPr>
      </p:pic>
      <p:sp>
        <p:nvSpPr>
          <p:cNvPr id="3" name="TextBox 2">
            <a:extLst>
              <a:ext uri="{FF2B5EF4-FFF2-40B4-BE49-F238E27FC236}">
                <a16:creationId xmlns:a16="http://schemas.microsoft.com/office/drawing/2014/main" id="{EEBA1900-4EE6-2536-40F1-E8AD6E1F8A34}"/>
              </a:ext>
            </a:extLst>
          </p:cNvPr>
          <p:cNvSpPr txBox="1"/>
          <p:nvPr/>
        </p:nvSpPr>
        <p:spPr>
          <a:xfrm>
            <a:off x="7221028" y="2984357"/>
            <a:ext cx="3952494" cy="1200329"/>
          </a:xfrm>
          <a:prstGeom prst="rect">
            <a:avLst/>
          </a:prstGeom>
          <a:noFill/>
        </p:spPr>
        <p:txBody>
          <a:bodyPr wrap="square">
            <a:spAutoFit/>
          </a:bodyPr>
          <a:lstStyle/>
          <a:p>
            <a:r>
              <a:rPr lang="en-US" dirty="0">
                <a:effectLst/>
                <a:latin typeface="Helvetica" pitchFamily="2" charset="0"/>
              </a:rPr>
              <a:t>…and </a:t>
            </a:r>
            <a:r>
              <a:rPr lang="en-US" b="1" dirty="0">
                <a:solidFill>
                  <a:schemeClr val="accent1">
                    <a:lumMod val="75000"/>
                  </a:schemeClr>
                </a:solidFill>
                <a:effectLst/>
                <a:latin typeface="Helvetica" pitchFamily="2" charset="0"/>
              </a:rPr>
              <a:t>not</a:t>
            </a:r>
            <a:r>
              <a:rPr lang="en-US" dirty="0">
                <a:effectLst/>
                <a:latin typeface="Helvetica" pitchFamily="2" charset="0"/>
              </a:rPr>
              <a:t> some arbitrary reason to deny the University staff and faculty from communicating with the university’s community.</a:t>
            </a:r>
          </a:p>
        </p:txBody>
      </p:sp>
    </p:spTree>
    <p:extLst>
      <p:ext uri="{BB962C8B-B14F-4D97-AF65-F5344CB8AC3E}">
        <p14:creationId xmlns:p14="http://schemas.microsoft.com/office/powerpoint/2010/main" val="51266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How can GSU become accessible online?</a:t>
            </a:r>
          </a:p>
        </p:txBody>
      </p:sp>
      <p:sp>
        <p:nvSpPr>
          <p:cNvPr id="3" name="TextBox 2">
            <a:extLst>
              <a:ext uri="{FF2B5EF4-FFF2-40B4-BE49-F238E27FC236}">
                <a16:creationId xmlns:a16="http://schemas.microsoft.com/office/drawing/2014/main" id="{EEBA1900-4EE6-2536-40F1-E8AD6E1F8A34}"/>
              </a:ext>
            </a:extLst>
          </p:cNvPr>
          <p:cNvSpPr txBox="1"/>
          <p:nvPr/>
        </p:nvSpPr>
        <p:spPr>
          <a:xfrm>
            <a:off x="838200" y="1495006"/>
            <a:ext cx="10987217" cy="2893100"/>
          </a:xfrm>
          <a:prstGeom prst="rect">
            <a:avLst/>
          </a:prstGeom>
          <a:noFill/>
        </p:spPr>
        <p:txBody>
          <a:bodyPr wrap="square">
            <a:spAutoFit/>
          </a:bodyPr>
          <a:lstStyle/>
          <a:p>
            <a:r>
              <a:rPr lang="en-US" dirty="0">
                <a:effectLst/>
                <a:latin typeface="Helvetica" pitchFamily="2" charset="0"/>
              </a:rPr>
              <a:t>There are simple and non-remarkable ways for our university to be ADA and Section 508 compliant online</a:t>
            </a:r>
          </a:p>
          <a:p>
            <a:endParaRPr lang="en-US" dirty="0">
              <a:latin typeface="Helvetica" pitchFamily="2" charset="0"/>
            </a:endParaRPr>
          </a:p>
          <a:p>
            <a:pPr marL="285750" indent="-285750">
              <a:buFont typeface="Arial" panose="020B0604020202020204" pitchFamily="34" charset="0"/>
              <a:buChar char="•"/>
            </a:pPr>
            <a:r>
              <a:rPr lang="en-US" sz="3200" b="1" dirty="0"/>
              <a:t>Use High-Contrast Colors</a:t>
            </a:r>
          </a:p>
          <a:p>
            <a:pPr marL="285750" indent="-285750">
              <a:buFont typeface="Arial" panose="020B0604020202020204" pitchFamily="34" charset="0"/>
              <a:buChar char="•"/>
            </a:pPr>
            <a:r>
              <a:rPr lang="en-US" sz="3200" b="1" dirty="0"/>
              <a:t>Provide Alt Text for Images</a:t>
            </a:r>
          </a:p>
          <a:p>
            <a:pPr marL="285750" indent="-285750">
              <a:buFont typeface="Arial" panose="020B0604020202020204" pitchFamily="34" charset="0"/>
              <a:buChar char="•"/>
            </a:pPr>
            <a:r>
              <a:rPr lang="en-US" sz="3200" b="1" dirty="0"/>
              <a:t>Ensure Your Site Allows Keyboard Navigation</a:t>
            </a:r>
          </a:p>
          <a:p>
            <a:pPr marL="285750" indent="-285750">
              <a:buFont typeface="Arial" panose="020B0604020202020204" pitchFamily="34" charset="0"/>
              <a:buChar char="•"/>
            </a:pPr>
            <a:r>
              <a:rPr lang="en-US" sz="3200" b="1" dirty="0"/>
              <a:t>Use Heading Hierarchies to Structure and Organize Content</a:t>
            </a:r>
          </a:p>
          <a:p>
            <a:pPr marL="285750" indent="-285750">
              <a:buFont typeface="Arial" panose="020B0604020202020204" pitchFamily="34" charset="0"/>
              <a:buChar char="•"/>
            </a:pPr>
            <a:endParaRPr lang="en-US" dirty="0">
              <a:effectLst/>
              <a:latin typeface="Helvetica" pitchFamily="2" charset="0"/>
            </a:endParaRPr>
          </a:p>
        </p:txBody>
      </p:sp>
      <p:sp>
        <p:nvSpPr>
          <p:cNvPr id="5" name="TextBox 4">
            <a:extLst>
              <a:ext uri="{FF2B5EF4-FFF2-40B4-BE49-F238E27FC236}">
                <a16:creationId xmlns:a16="http://schemas.microsoft.com/office/drawing/2014/main" id="{F046B972-36B1-AA08-FC61-361D6C747B90}"/>
              </a:ext>
            </a:extLst>
          </p:cNvPr>
          <p:cNvSpPr txBox="1"/>
          <p:nvPr/>
        </p:nvSpPr>
        <p:spPr>
          <a:xfrm>
            <a:off x="1517822" y="4784476"/>
            <a:ext cx="1458096" cy="461665"/>
          </a:xfrm>
          <a:prstGeom prst="rect">
            <a:avLst/>
          </a:prstGeom>
          <a:noFill/>
        </p:spPr>
        <p:txBody>
          <a:bodyPr wrap="square" rtlCol="0">
            <a:spAutoFit/>
          </a:bodyPr>
          <a:lstStyle/>
          <a:p>
            <a:r>
              <a:rPr lang="en-US" sz="2400" b="1" dirty="0">
                <a:solidFill>
                  <a:schemeClr val="tx2"/>
                </a:solidFill>
              </a:rPr>
              <a:t>Website</a:t>
            </a:r>
          </a:p>
        </p:txBody>
      </p:sp>
      <p:sp>
        <p:nvSpPr>
          <p:cNvPr id="6" name="TextBox 5">
            <a:extLst>
              <a:ext uri="{FF2B5EF4-FFF2-40B4-BE49-F238E27FC236}">
                <a16:creationId xmlns:a16="http://schemas.microsoft.com/office/drawing/2014/main" id="{AE2E540B-8701-DFDB-1F16-6BDE9E0B7A03}"/>
              </a:ext>
            </a:extLst>
          </p:cNvPr>
          <p:cNvSpPr txBox="1"/>
          <p:nvPr/>
        </p:nvSpPr>
        <p:spPr>
          <a:xfrm>
            <a:off x="3536092" y="4784475"/>
            <a:ext cx="1458096" cy="461665"/>
          </a:xfrm>
          <a:prstGeom prst="rect">
            <a:avLst/>
          </a:prstGeom>
          <a:noFill/>
        </p:spPr>
        <p:txBody>
          <a:bodyPr wrap="square" rtlCol="0">
            <a:spAutoFit/>
          </a:bodyPr>
          <a:lstStyle/>
          <a:p>
            <a:r>
              <a:rPr lang="en-US" sz="2400" b="1" dirty="0">
                <a:solidFill>
                  <a:schemeClr val="tx2"/>
                </a:solidFill>
              </a:rPr>
              <a:t>E-blasts</a:t>
            </a:r>
          </a:p>
        </p:txBody>
      </p:sp>
      <p:sp>
        <p:nvSpPr>
          <p:cNvPr id="7" name="TextBox 6">
            <a:extLst>
              <a:ext uri="{FF2B5EF4-FFF2-40B4-BE49-F238E27FC236}">
                <a16:creationId xmlns:a16="http://schemas.microsoft.com/office/drawing/2014/main" id="{770FD1BF-5431-7923-633D-5A495EA0BDC0}"/>
              </a:ext>
            </a:extLst>
          </p:cNvPr>
          <p:cNvSpPr txBox="1"/>
          <p:nvPr/>
        </p:nvSpPr>
        <p:spPr>
          <a:xfrm>
            <a:off x="5559511" y="4786883"/>
            <a:ext cx="1458096" cy="461665"/>
          </a:xfrm>
          <a:prstGeom prst="rect">
            <a:avLst/>
          </a:prstGeom>
          <a:noFill/>
        </p:spPr>
        <p:txBody>
          <a:bodyPr wrap="square" rtlCol="0">
            <a:spAutoFit/>
          </a:bodyPr>
          <a:lstStyle/>
          <a:p>
            <a:r>
              <a:rPr lang="en-US" sz="2400" b="1" dirty="0">
                <a:solidFill>
                  <a:schemeClr val="tx2"/>
                </a:solidFill>
              </a:rPr>
              <a:t>PDFs</a:t>
            </a:r>
          </a:p>
        </p:txBody>
      </p:sp>
      <p:sp>
        <p:nvSpPr>
          <p:cNvPr id="8" name="TextBox 7">
            <a:extLst>
              <a:ext uri="{FF2B5EF4-FFF2-40B4-BE49-F238E27FC236}">
                <a16:creationId xmlns:a16="http://schemas.microsoft.com/office/drawing/2014/main" id="{218BD3B8-8B33-CCB8-3ECB-61BDC69E9287}"/>
              </a:ext>
            </a:extLst>
          </p:cNvPr>
          <p:cNvSpPr txBox="1"/>
          <p:nvPr/>
        </p:nvSpPr>
        <p:spPr>
          <a:xfrm>
            <a:off x="7577781" y="4784474"/>
            <a:ext cx="2715398" cy="461665"/>
          </a:xfrm>
          <a:prstGeom prst="rect">
            <a:avLst/>
          </a:prstGeom>
          <a:noFill/>
        </p:spPr>
        <p:txBody>
          <a:bodyPr wrap="square" rtlCol="0">
            <a:spAutoFit/>
          </a:bodyPr>
          <a:lstStyle/>
          <a:p>
            <a:r>
              <a:rPr lang="en-US" sz="2400" b="1" dirty="0">
                <a:solidFill>
                  <a:schemeClr val="tx2"/>
                </a:solidFill>
              </a:rPr>
              <a:t>Social Media</a:t>
            </a:r>
          </a:p>
        </p:txBody>
      </p:sp>
    </p:spTree>
    <p:extLst>
      <p:ext uri="{BB962C8B-B14F-4D97-AF65-F5344CB8AC3E}">
        <p14:creationId xmlns:p14="http://schemas.microsoft.com/office/powerpoint/2010/main" val="352755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How can GSU become accessible online?</a:t>
            </a:r>
          </a:p>
        </p:txBody>
      </p:sp>
      <p:sp>
        <p:nvSpPr>
          <p:cNvPr id="3" name="TextBox 2">
            <a:extLst>
              <a:ext uri="{FF2B5EF4-FFF2-40B4-BE49-F238E27FC236}">
                <a16:creationId xmlns:a16="http://schemas.microsoft.com/office/drawing/2014/main" id="{EEBA1900-4EE6-2536-40F1-E8AD6E1F8A34}"/>
              </a:ext>
            </a:extLst>
          </p:cNvPr>
          <p:cNvSpPr txBox="1"/>
          <p:nvPr/>
        </p:nvSpPr>
        <p:spPr>
          <a:xfrm>
            <a:off x="838200" y="1359082"/>
            <a:ext cx="10109886" cy="3970318"/>
          </a:xfrm>
          <a:prstGeom prst="rect">
            <a:avLst/>
          </a:prstGeom>
          <a:noFill/>
        </p:spPr>
        <p:txBody>
          <a:bodyPr wrap="square">
            <a:spAutoFit/>
          </a:bodyPr>
          <a:lstStyle/>
          <a:p>
            <a:r>
              <a:rPr lang="en-US" sz="3600" b="1" dirty="0">
                <a:solidFill>
                  <a:schemeClr val="accent1">
                    <a:lumMod val="75000"/>
                  </a:schemeClr>
                </a:solidFill>
              </a:rPr>
              <a:t>Use High-Contrast Colors</a:t>
            </a:r>
          </a:p>
          <a:p>
            <a:endParaRPr lang="en-US" sz="1200" b="1" dirty="0">
              <a:solidFill>
                <a:schemeClr val="accent1">
                  <a:lumMod val="75000"/>
                </a:schemeClr>
              </a:solidFill>
            </a:endParaRPr>
          </a:p>
          <a:p>
            <a:r>
              <a:rPr lang="en-US" sz="2400" dirty="0"/>
              <a:t>Some users may have difficulty seeing text if the color contrast is low. Therefore, we recommend using colors that have a high contrast ratio, such as black and white or black and yellow.</a:t>
            </a:r>
          </a:p>
          <a:p>
            <a:endParaRPr lang="en-US" sz="2400" dirty="0"/>
          </a:p>
          <a:p>
            <a:r>
              <a:rPr lang="en-US" sz="2400" dirty="0"/>
              <a:t>The color contrast throughout your messaging should ensure that all elements are distinguishable on the page. For instance, text should stand out rather than blending into the background.</a:t>
            </a:r>
          </a:p>
          <a:p>
            <a:endParaRPr lang="en-US" sz="3600" b="1" dirty="0">
              <a:solidFill>
                <a:schemeClr val="accent1">
                  <a:lumMod val="75000"/>
                </a:schemeClr>
              </a:solidFill>
            </a:endParaRPr>
          </a:p>
        </p:txBody>
      </p:sp>
    </p:spTree>
    <p:extLst>
      <p:ext uri="{BB962C8B-B14F-4D97-AF65-F5344CB8AC3E}">
        <p14:creationId xmlns:p14="http://schemas.microsoft.com/office/powerpoint/2010/main" val="294604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3AD7CF9-8FD1-C2F8-0A56-150F869B2E1C}"/>
              </a:ext>
            </a:extLst>
          </p:cNvPr>
          <p:cNvPicPr>
            <a:picLocks noGrp="1" noChangeAspect="1"/>
          </p:cNvPicPr>
          <p:nvPr>
            <p:ph idx="1"/>
          </p:nvPr>
        </p:nvPicPr>
        <p:blipFill rotWithShape="1">
          <a:blip r:embed="rId2"/>
          <a:srcRect t="17093" b="9670"/>
          <a:stretch/>
        </p:blipFill>
        <p:spPr>
          <a:xfrm>
            <a:off x="838200" y="1981317"/>
            <a:ext cx="10354234" cy="4159992"/>
          </a:xfrm>
        </p:spPr>
      </p:pic>
      <p:sp>
        <p:nvSpPr>
          <p:cNvPr id="2" name="Title 1">
            <a:extLst>
              <a:ext uri="{FF2B5EF4-FFF2-40B4-BE49-F238E27FC236}">
                <a16:creationId xmlns:a16="http://schemas.microsoft.com/office/drawing/2014/main" id="{FAB68F28-46AF-6BCB-687F-715B06AE2F3B}"/>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How can GSU become accessible online?</a:t>
            </a:r>
          </a:p>
        </p:txBody>
      </p:sp>
      <p:sp>
        <p:nvSpPr>
          <p:cNvPr id="3" name="TextBox 2">
            <a:extLst>
              <a:ext uri="{FF2B5EF4-FFF2-40B4-BE49-F238E27FC236}">
                <a16:creationId xmlns:a16="http://schemas.microsoft.com/office/drawing/2014/main" id="{277AE2F0-487C-EA0B-6853-F43015C3BBAA}"/>
              </a:ext>
            </a:extLst>
          </p:cNvPr>
          <p:cNvSpPr txBox="1"/>
          <p:nvPr/>
        </p:nvSpPr>
        <p:spPr>
          <a:xfrm>
            <a:off x="838200" y="1247872"/>
            <a:ext cx="10109886" cy="646331"/>
          </a:xfrm>
          <a:prstGeom prst="rect">
            <a:avLst/>
          </a:prstGeom>
          <a:noFill/>
        </p:spPr>
        <p:txBody>
          <a:bodyPr wrap="square">
            <a:spAutoFit/>
          </a:bodyPr>
          <a:lstStyle/>
          <a:p>
            <a:r>
              <a:rPr lang="en-US" sz="3600" b="1" dirty="0">
                <a:solidFill>
                  <a:schemeClr val="accent1">
                    <a:lumMod val="75000"/>
                  </a:schemeClr>
                </a:solidFill>
              </a:rPr>
              <a:t>Examples of Low Contrast Colors</a:t>
            </a:r>
          </a:p>
        </p:txBody>
      </p:sp>
    </p:spTree>
    <p:extLst>
      <p:ext uri="{BB962C8B-B14F-4D97-AF65-F5344CB8AC3E}">
        <p14:creationId xmlns:p14="http://schemas.microsoft.com/office/powerpoint/2010/main" val="771900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How can GSU become accessible online?</a:t>
            </a:r>
          </a:p>
        </p:txBody>
      </p:sp>
      <p:sp>
        <p:nvSpPr>
          <p:cNvPr id="3" name="TextBox 2">
            <a:extLst>
              <a:ext uri="{FF2B5EF4-FFF2-40B4-BE49-F238E27FC236}">
                <a16:creationId xmlns:a16="http://schemas.microsoft.com/office/drawing/2014/main" id="{EEBA1900-4EE6-2536-40F1-E8AD6E1F8A34}"/>
              </a:ext>
            </a:extLst>
          </p:cNvPr>
          <p:cNvSpPr txBox="1"/>
          <p:nvPr/>
        </p:nvSpPr>
        <p:spPr>
          <a:xfrm>
            <a:off x="838200" y="1359082"/>
            <a:ext cx="10109886" cy="1569660"/>
          </a:xfrm>
          <a:prstGeom prst="rect">
            <a:avLst/>
          </a:prstGeom>
          <a:noFill/>
        </p:spPr>
        <p:txBody>
          <a:bodyPr wrap="square">
            <a:spAutoFit/>
          </a:bodyPr>
          <a:lstStyle/>
          <a:p>
            <a:r>
              <a:rPr lang="en-US" sz="3600" b="1" dirty="0">
                <a:solidFill>
                  <a:schemeClr val="accent1">
                    <a:lumMod val="75000"/>
                  </a:schemeClr>
                </a:solidFill>
              </a:rPr>
              <a:t>Use High-Contrast Colors</a:t>
            </a:r>
          </a:p>
          <a:p>
            <a:endParaRPr lang="en-US" sz="1200" b="1" dirty="0">
              <a:solidFill>
                <a:schemeClr val="accent1">
                  <a:lumMod val="75000"/>
                </a:schemeClr>
              </a:solidFill>
            </a:endParaRPr>
          </a:p>
          <a:p>
            <a:r>
              <a:rPr lang="en-US" sz="2400" dirty="0"/>
              <a:t>Which is why we are </a:t>
            </a:r>
            <a:r>
              <a:rPr lang="en-US" sz="2400" b="1" dirty="0">
                <a:solidFill>
                  <a:schemeClr val="accent1">
                    <a:lumMod val="75000"/>
                  </a:schemeClr>
                </a:solidFill>
              </a:rPr>
              <a:t>phasing</a:t>
            </a:r>
            <a:r>
              <a:rPr lang="en-US" sz="2400" dirty="0"/>
              <a:t> out the use of the orange color fonts and the orange color background with white fonts.</a:t>
            </a:r>
          </a:p>
        </p:txBody>
      </p:sp>
      <p:sp>
        <p:nvSpPr>
          <p:cNvPr id="4" name="TextBox 3">
            <a:extLst>
              <a:ext uri="{FF2B5EF4-FFF2-40B4-BE49-F238E27FC236}">
                <a16:creationId xmlns:a16="http://schemas.microsoft.com/office/drawing/2014/main" id="{878A5EB1-134A-88B2-AAFF-6F2E86FEFD44}"/>
              </a:ext>
            </a:extLst>
          </p:cNvPr>
          <p:cNvSpPr txBox="1"/>
          <p:nvPr/>
        </p:nvSpPr>
        <p:spPr>
          <a:xfrm>
            <a:off x="838200" y="3922699"/>
            <a:ext cx="3326027" cy="646331"/>
          </a:xfrm>
          <a:prstGeom prst="rect">
            <a:avLst/>
          </a:prstGeom>
          <a:noFill/>
        </p:spPr>
        <p:txBody>
          <a:bodyPr wrap="square">
            <a:spAutoFit/>
          </a:bodyPr>
          <a:lstStyle/>
          <a:p>
            <a:r>
              <a:rPr lang="en-US" sz="3600" b="1" dirty="0">
                <a:solidFill>
                  <a:schemeClr val="accent2"/>
                </a:solidFill>
              </a:rPr>
              <a:t>ORANGE FONTS</a:t>
            </a:r>
          </a:p>
        </p:txBody>
      </p:sp>
      <p:sp>
        <p:nvSpPr>
          <p:cNvPr id="6" name="Rectangle 5">
            <a:extLst>
              <a:ext uri="{FF2B5EF4-FFF2-40B4-BE49-F238E27FC236}">
                <a16:creationId xmlns:a16="http://schemas.microsoft.com/office/drawing/2014/main" id="{30869B25-0CB7-4207-9D96-627ABF5676F8}"/>
              </a:ext>
            </a:extLst>
          </p:cNvPr>
          <p:cNvSpPr/>
          <p:nvPr/>
        </p:nvSpPr>
        <p:spPr>
          <a:xfrm>
            <a:off x="5214549" y="3744094"/>
            <a:ext cx="6351373" cy="10132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784791-611A-0923-7141-125A452A0898}"/>
              </a:ext>
            </a:extLst>
          </p:cNvPr>
          <p:cNvSpPr txBox="1"/>
          <p:nvPr/>
        </p:nvSpPr>
        <p:spPr>
          <a:xfrm>
            <a:off x="5439030" y="3927555"/>
            <a:ext cx="6126892" cy="646331"/>
          </a:xfrm>
          <a:prstGeom prst="rect">
            <a:avLst/>
          </a:prstGeom>
          <a:noFill/>
        </p:spPr>
        <p:txBody>
          <a:bodyPr wrap="square">
            <a:spAutoFit/>
          </a:bodyPr>
          <a:lstStyle/>
          <a:p>
            <a:r>
              <a:rPr lang="en-US" sz="3600" b="1" dirty="0">
                <a:solidFill>
                  <a:schemeClr val="bg1"/>
                </a:solidFill>
              </a:rPr>
              <a:t>WHITE FONTS W/ ORANGE BG</a:t>
            </a:r>
          </a:p>
        </p:txBody>
      </p:sp>
    </p:spTree>
    <p:extLst>
      <p:ext uri="{BB962C8B-B14F-4D97-AF65-F5344CB8AC3E}">
        <p14:creationId xmlns:p14="http://schemas.microsoft.com/office/powerpoint/2010/main" val="374764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How can GSU become accessible online?</a:t>
            </a:r>
          </a:p>
        </p:txBody>
      </p:sp>
      <p:sp>
        <p:nvSpPr>
          <p:cNvPr id="3" name="TextBox 2">
            <a:extLst>
              <a:ext uri="{FF2B5EF4-FFF2-40B4-BE49-F238E27FC236}">
                <a16:creationId xmlns:a16="http://schemas.microsoft.com/office/drawing/2014/main" id="{EEBA1900-4EE6-2536-40F1-E8AD6E1F8A34}"/>
              </a:ext>
            </a:extLst>
          </p:cNvPr>
          <p:cNvSpPr txBox="1"/>
          <p:nvPr/>
        </p:nvSpPr>
        <p:spPr>
          <a:xfrm>
            <a:off x="838200" y="1359082"/>
            <a:ext cx="10109886" cy="1569660"/>
          </a:xfrm>
          <a:prstGeom prst="rect">
            <a:avLst/>
          </a:prstGeom>
          <a:noFill/>
        </p:spPr>
        <p:txBody>
          <a:bodyPr wrap="square">
            <a:spAutoFit/>
          </a:bodyPr>
          <a:lstStyle/>
          <a:p>
            <a:r>
              <a:rPr lang="en-US" sz="3600" b="1" dirty="0">
                <a:solidFill>
                  <a:schemeClr val="accent1">
                    <a:lumMod val="75000"/>
                  </a:schemeClr>
                </a:solidFill>
              </a:rPr>
              <a:t>Use High-Contrast Colors</a:t>
            </a:r>
          </a:p>
          <a:p>
            <a:endParaRPr lang="en-US" sz="1200" b="1" dirty="0">
              <a:solidFill>
                <a:schemeClr val="accent1">
                  <a:lumMod val="75000"/>
                </a:schemeClr>
              </a:solidFill>
            </a:endParaRPr>
          </a:p>
          <a:p>
            <a:r>
              <a:rPr lang="en-US" sz="2400" dirty="0"/>
              <a:t>We are implementing the use of the dark color fonts and the dark color background with white fonts.</a:t>
            </a:r>
          </a:p>
        </p:txBody>
      </p:sp>
      <p:sp>
        <p:nvSpPr>
          <p:cNvPr id="4" name="TextBox 3">
            <a:extLst>
              <a:ext uri="{FF2B5EF4-FFF2-40B4-BE49-F238E27FC236}">
                <a16:creationId xmlns:a16="http://schemas.microsoft.com/office/drawing/2014/main" id="{878A5EB1-134A-88B2-AAFF-6F2E86FEFD44}"/>
              </a:ext>
            </a:extLst>
          </p:cNvPr>
          <p:cNvSpPr txBox="1"/>
          <p:nvPr/>
        </p:nvSpPr>
        <p:spPr>
          <a:xfrm>
            <a:off x="838200" y="3922699"/>
            <a:ext cx="3326027" cy="646331"/>
          </a:xfrm>
          <a:prstGeom prst="rect">
            <a:avLst/>
          </a:prstGeom>
          <a:noFill/>
        </p:spPr>
        <p:txBody>
          <a:bodyPr wrap="square">
            <a:spAutoFit/>
          </a:bodyPr>
          <a:lstStyle/>
          <a:p>
            <a:r>
              <a:rPr lang="en-US" sz="3600" b="1" dirty="0">
                <a:solidFill>
                  <a:schemeClr val="tx2"/>
                </a:solidFill>
              </a:rPr>
              <a:t>DARK FONTS</a:t>
            </a:r>
          </a:p>
        </p:txBody>
      </p:sp>
      <p:sp>
        <p:nvSpPr>
          <p:cNvPr id="6" name="Rectangle 5">
            <a:extLst>
              <a:ext uri="{FF2B5EF4-FFF2-40B4-BE49-F238E27FC236}">
                <a16:creationId xmlns:a16="http://schemas.microsoft.com/office/drawing/2014/main" id="{30869B25-0CB7-4207-9D96-627ABF5676F8}"/>
              </a:ext>
            </a:extLst>
          </p:cNvPr>
          <p:cNvSpPr/>
          <p:nvPr/>
        </p:nvSpPr>
        <p:spPr>
          <a:xfrm>
            <a:off x="5214549" y="3744094"/>
            <a:ext cx="6351373" cy="10132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a:extLst>
              <a:ext uri="{FF2B5EF4-FFF2-40B4-BE49-F238E27FC236}">
                <a16:creationId xmlns:a16="http://schemas.microsoft.com/office/drawing/2014/main" id="{0E784791-611A-0923-7141-125A452A0898}"/>
              </a:ext>
            </a:extLst>
          </p:cNvPr>
          <p:cNvSpPr txBox="1"/>
          <p:nvPr/>
        </p:nvSpPr>
        <p:spPr>
          <a:xfrm>
            <a:off x="5439030" y="3927555"/>
            <a:ext cx="6126892" cy="646331"/>
          </a:xfrm>
          <a:prstGeom prst="rect">
            <a:avLst/>
          </a:prstGeom>
          <a:noFill/>
        </p:spPr>
        <p:txBody>
          <a:bodyPr wrap="square">
            <a:spAutoFit/>
          </a:bodyPr>
          <a:lstStyle/>
          <a:p>
            <a:r>
              <a:rPr lang="en-US" sz="3600" b="1" dirty="0">
                <a:solidFill>
                  <a:schemeClr val="bg1"/>
                </a:solidFill>
              </a:rPr>
              <a:t>WHITE FONTS W/ DARK BG</a:t>
            </a:r>
          </a:p>
        </p:txBody>
      </p:sp>
    </p:spTree>
    <p:extLst>
      <p:ext uri="{BB962C8B-B14F-4D97-AF65-F5344CB8AC3E}">
        <p14:creationId xmlns:p14="http://schemas.microsoft.com/office/powerpoint/2010/main" val="379520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How can GSU become accessible online?</a:t>
            </a:r>
          </a:p>
        </p:txBody>
      </p:sp>
      <p:sp>
        <p:nvSpPr>
          <p:cNvPr id="3" name="TextBox 2">
            <a:extLst>
              <a:ext uri="{FF2B5EF4-FFF2-40B4-BE49-F238E27FC236}">
                <a16:creationId xmlns:a16="http://schemas.microsoft.com/office/drawing/2014/main" id="{EEBA1900-4EE6-2536-40F1-E8AD6E1F8A34}"/>
              </a:ext>
            </a:extLst>
          </p:cNvPr>
          <p:cNvSpPr txBox="1"/>
          <p:nvPr/>
        </p:nvSpPr>
        <p:spPr>
          <a:xfrm>
            <a:off x="838200" y="1359082"/>
            <a:ext cx="10109886" cy="2308324"/>
          </a:xfrm>
          <a:prstGeom prst="rect">
            <a:avLst/>
          </a:prstGeom>
          <a:noFill/>
        </p:spPr>
        <p:txBody>
          <a:bodyPr wrap="square">
            <a:spAutoFit/>
          </a:bodyPr>
          <a:lstStyle/>
          <a:p>
            <a:r>
              <a:rPr lang="en-US" sz="3600" b="1" dirty="0">
                <a:solidFill>
                  <a:schemeClr val="accent1">
                    <a:lumMod val="75000"/>
                  </a:schemeClr>
                </a:solidFill>
              </a:rPr>
              <a:t>Provide ALT-TEXT for Images</a:t>
            </a:r>
          </a:p>
          <a:p>
            <a:endParaRPr lang="en-US" sz="1200" b="1" dirty="0">
              <a:solidFill>
                <a:schemeClr val="accent1">
                  <a:lumMod val="75000"/>
                </a:schemeClr>
              </a:solidFill>
            </a:endParaRPr>
          </a:p>
          <a:p>
            <a:r>
              <a:rPr lang="en-US" sz="2400" dirty="0"/>
              <a:t>If you use images on your website, be sure to provide alternative text (alt text) that describes the image. This way, users who are unable to see the image will still be able to understand the content of the page when using assistive technologies such as dictation software.</a:t>
            </a:r>
            <a:endParaRPr lang="en-US" sz="3600" b="1" dirty="0">
              <a:solidFill>
                <a:schemeClr val="accent1">
                  <a:lumMod val="75000"/>
                </a:schemeClr>
              </a:solidFill>
            </a:endParaRPr>
          </a:p>
        </p:txBody>
      </p:sp>
    </p:spTree>
    <p:extLst>
      <p:ext uri="{BB962C8B-B14F-4D97-AF65-F5344CB8AC3E}">
        <p14:creationId xmlns:p14="http://schemas.microsoft.com/office/powerpoint/2010/main" val="235021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How can GSU become accessible online?</a:t>
            </a:r>
          </a:p>
        </p:txBody>
      </p:sp>
      <p:sp>
        <p:nvSpPr>
          <p:cNvPr id="3" name="TextBox 2">
            <a:extLst>
              <a:ext uri="{FF2B5EF4-FFF2-40B4-BE49-F238E27FC236}">
                <a16:creationId xmlns:a16="http://schemas.microsoft.com/office/drawing/2014/main" id="{EEBA1900-4EE6-2536-40F1-E8AD6E1F8A34}"/>
              </a:ext>
            </a:extLst>
          </p:cNvPr>
          <p:cNvSpPr txBox="1"/>
          <p:nvPr/>
        </p:nvSpPr>
        <p:spPr>
          <a:xfrm>
            <a:off x="838200" y="1359082"/>
            <a:ext cx="10109886" cy="3046988"/>
          </a:xfrm>
          <a:prstGeom prst="rect">
            <a:avLst/>
          </a:prstGeom>
          <a:noFill/>
        </p:spPr>
        <p:txBody>
          <a:bodyPr wrap="square">
            <a:spAutoFit/>
          </a:bodyPr>
          <a:lstStyle/>
          <a:p>
            <a:r>
              <a:rPr lang="en-US" sz="3600" b="1" dirty="0">
                <a:solidFill>
                  <a:schemeClr val="accent1">
                    <a:lumMod val="75000"/>
                  </a:schemeClr>
                </a:solidFill>
              </a:rPr>
              <a:t>Provide ALT-TEXT for Images</a:t>
            </a:r>
          </a:p>
          <a:p>
            <a:endParaRPr lang="en-US" sz="1200" b="1" dirty="0">
              <a:solidFill>
                <a:schemeClr val="accent1">
                  <a:lumMod val="75000"/>
                </a:schemeClr>
              </a:solidFill>
            </a:endParaRPr>
          </a:p>
          <a:p>
            <a:r>
              <a:rPr lang="en-US" sz="2400" dirty="0"/>
              <a:t>Users with visual disabilities may use a SCREEN READER to read the content of any online material they wish to listen to.</a:t>
            </a:r>
          </a:p>
          <a:p>
            <a:endParaRPr lang="en-US" sz="2400" b="1" dirty="0">
              <a:solidFill>
                <a:schemeClr val="accent1">
                  <a:lumMod val="75000"/>
                </a:schemeClr>
              </a:solidFill>
            </a:endParaRPr>
          </a:p>
          <a:p>
            <a:r>
              <a:rPr lang="en-US" sz="2400" dirty="0"/>
              <a:t>A screen reader reads the text on a page and when they encounter an image it registers as a “blank” if there is no ALTERNATIVE TEXT to provide descriptions of the image. </a:t>
            </a:r>
            <a:endParaRPr lang="en-US" sz="2400" b="1" dirty="0">
              <a:solidFill>
                <a:schemeClr val="accent1">
                  <a:lumMod val="75000"/>
                </a:schemeClr>
              </a:solidFill>
            </a:endParaRPr>
          </a:p>
        </p:txBody>
      </p:sp>
    </p:spTree>
    <p:extLst>
      <p:ext uri="{BB962C8B-B14F-4D97-AF65-F5344CB8AC3E}">
        <p14:creationId xmlns:p14="http://schemas.microsoft.com/office/powerpoint/2010/main" val="353088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How can GSU become accessible online?</a:t>
            </a:r>
          </a:p>
        </p:txBody>
      </p:sp>
      <p:sp>
        <p:nvSpPr>
          <p:cNvPr id="3" name="TextBox 2">
            <a:extLst>
              <a:ext uri="{FF2B5EF4-FFF2-40B4-BE49-F238E27FC236}">
                <a16:creationId xmlns:a16="http://schemas.microsoft.com/office/drawing/2014/main" id="{EEBA1900-4EE6-2536-40F1-E8AD6E1F8A34}"/>
              </a:ext>
            </a:extLst>
          </p:cNvPr>
          <p:cNvSpPr txBox="1"/>
          <p:nvPr/>
        </p:nvSpPr>
        <p:spPr>
          <a:xfrm>
            <a:off x="838200" y="1359082"/>
            <a:ext cx="10109886" cy="4524315"/>
          </a:xfrm>
          <a:prstGeom prst="rect">
            <a:avLst/>
          </a:prstGeom>
          <a:noFill/>
        </p:spPr>
        <p:txBody>
          <a:bodyPr wrap="square">
            <a:spAutoFit/>
          </a:bodyPr>
          <a:lstStyle/>
          <a:p>
            <a:r>
              <a:rPr lang="en-US" sz="3600" b="1" dirty="0">
                <a:solidFill>
                  <a:schemeClr val="accent1">
                    <a:lumMod val="75000"/>
                  </a:schemeClr>
                </a:solidFill>
              </a:rPr>
              <a:t>Provide ALT-TEXT for Images</a:t>
            </a:r>
          </a:p>
          <a:p>
            <a:endParaRPr lang="en-US" sz="1200" b="1" dirty="0">
              <a:solidFill>
                <a:schemeClr val="accent1">
                  <a:lumMod val="75000"/>
                </a:schemeClr>
              </a:solidFill>
            </a:endParaRPr>
          </a:p>
          <a:p>
            <a:r>
              <a:rPr lang="en-US" sz="2400" dirty="0"/>
              <a:t>Whether using a web system to update your site, an email system to create an eblast with an image, a PDF you are hosting online or a social media post always provide a </a:t>
            </a:r>
            <a:r>
              <a:rPr lang="en-US" sz="2400" b="1" dirty="0">
                <a:solidFill>
                  <a:schemeClr val="accent1">
                    <a:lumMod val="75000"/>
                  </a:schemeClr>
                </a:solidFill>
              </a:rPr>
              <a:t>DESCRIPTION OF THE IMAGE USED AS ALT-TEXT.</a:t>
            </a:r>
          </a:p>
          <a:p>
            <a:endParaRPr lang="en-US" sz="2400" b="1" dirty="0">
              <a:solidFill>
                <a:schemeClr val="accent1">
                  <a:lumMod val="75000"/>
                </a:schemeClr>
              </a:solidFill>
            </a:endParaRPr>
          </a:p>
          <a:p>
            <a:r>
              <a:rPr lang="en-US" sz="2400" dirty="0"/>
              <a:t>There should be </a:t>
            </a:r>
            <a:r>
              <a:rPr lang="en-US" sz="2400" b="1" dirty="0">
                <a:solidFill>
                  <a:schemeClr val="accent1">
                    <a:lumMod val="75000"/>
                  </a:schemeClr>
                </a:solidFill>
              </a:rPr>
              <a:t>little to no text </a:t>
            </a:r>
            <a:r>
              <a:rPr lang="en-US" sz="2400" dirty="0"/>
              <a:t>in the image. Images with headlines and content are NOT ADA/Section 508 compliant. If it has an image with minimal text provide a description of the image with the actual text that’s on the image. But it’s best to have no text on images at all.</a:t>
            </a:r>
          </a:p>
          <a:p>
            <a:endParaRPr lang="en-US" sz="2400" dirty="0"/>
          </a:p>
          <a:p>
            <a:r>
              <a:rPr lang="en-US" sz="2400" b="1" dirty="0">
                <a:solidFill>
                  <a:schemeClr val="accent1">
                    <a:lumMod val="75000"/>
                  </a:schemeClr>
                </a:solidFill>
              </a:rPr>
              <a:t>Your text should be in the content area </a:t>
            </a:r>
            <a:r>
              <a:rPr lang="en-US" sz="2400" dirty="0"/>
              <a:t>of your online document .</a:t>
            </a:r>
          </a:p>
        </p:txBody>
      </p:sp>
    </p:spTree>
    <p:extLst>
      <p:ext uri="{BB962C8B-B14F-4D97-AF65-F5344CB8AC3E}">
        <p14:creationId xmlns:p14="http://schemas.microsoft.com/office/powerpoint/2010/main" val="424300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How can GSU become accessible online?</a:t>
            </a:r>
          </a:p>
        </p:txBody>
      </p:sp>
      <p:sp>
        <p:nvSpPr>
          <p:cNvPr id="3" name="TextBox 2">
            <a:extLst>
              <a:ext uri="{FF2B5EF4-FFF2-40B4-BE49-F238E27FC236}">
                <a16:creationId xmlns:a16="http://schemas.microsoft.com/office/drawing/2014/main" id="{EEBA1900-4EE6-2536-40F1-E8AD6E1F8A34}"/>
              </a:ext>
            </a:extLst>
          </p:cNvPr>
          <p:cNvSpPr txBox="1"/>
          <p:nvPr/>
        </p:nvSpPr>
        <p:spPr>
          <a:xfrm>
            <a:off x="838200" y="1359082"/>
            <a:ext cx="10109886" cy="646331"/>
          </a:xfrm>
          <a:prstGeom prst="rect">
            <a:avLst/>
          </a:prstGeom>
          <a:noFill/>
        </p:spPr>
        <p:txBody>
          <a:bodyPr wrap="square">
            <a:spAutoFit/>
          </a:bodyPr>
          <a:lstStyle/>
          <a:p>
            <a:r>
              <a:rPr lang="en-US" sz="3600" b="1" dirty="0">
                <a:solidFill>
                  <a:schemeClr val="accent1">
                    <a:lumMod val="75000"/>
                  </a:schemeClr>
                </a:solidFill>
              </a:rPr>
              <a:t>ALT-TEXT for Images</a:t>
            </a:r>
          </a:p>
        </p:txBody>
      </p:sp>
      <p:sp>
        <p:nvSpPr>
          <p:cNvPr id="4" name="TextBox 3">
            <a:extLst>
              <a:ext uri="{FF2B5EF4-FFF2-40B4-BE49-F238E27FC236}">
                <a16:creationId xmlns:a16="http://schemas.microsoft.com/office/drawing/2014/main" id="{AF9FFFEB-F2A3-5F0F-9E31-AEC3BE374CB1}"/>
              </a:ext>
            </a:extLst>
          </p:cNvPr>
          <p:cNvSpPr txBox="1"/>
          <p:nvPr/>
        </p:nvSpPr>
        <p:spPr>
          <a:xfrm>
            <a:off x="7883611" y="2236573"/>
            <a:ext cx="3731740" cy="2940908"/>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2760AD79-BB23-5D95-A20B-FEFE4F03F334}"/>
              </a:ext>
            </a:extLst>
          </p:cNvPr>
          <p:cNvPicPr>
            <a:picLocks noChangeAspect="1"/>
          </p:cNvPicPr>
          <p:nvPr/>
        </p:nvPicPr>
        <p:blipFill>
          <a:blip r:embed="rId2"/>
          <a:stretch>
            <a:fillRect/>
          </a:stretch>
        </p:blipFill>
        <p:spPr>
          <a:xfrm>
            <a:off x="1595633" y="2236573"/>
            <a:ext cx="4114936" cy="3407167"/>
          </a:xfrm>
          <a:prstGeom prst="rect">
            <a:avLst/>
          </a:prstGeom>
        </p:spPr>
      </p:pic>
    </p:spTree>
    <p:extLst>
      <p:ext uri="{BB962C8B-B14F-4D97-AF65-F5344CB8AC3E}">
        <p14:creationId xmlns:p14="http://schemas.microsoft.com/office/powerpoint/2010/main" val="317839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p:txBody>
          <a:bodyPr>
            <a:normAutofit/>
          </a:bodyPr>
          <a:lstStyle/>
          <a:p>
            <a:r>
              <a:rPr lang="en-US" sz="4000" b="1" dirty="0">
                <a:solidFill>
                  <a:schemeClr val="accent1">
                    <a:lumMod val="50000"/>
                  </a:schemeClr>
                </a:solidFill>
                <a:latin typeface="Trade Gothic LT Std Cn" pitchFamily="2" charset="0"/>
              </a:rPr>
              <a:t>What is “accessibility” and how it matters</a:t>
            </a:r>
          </a:p>
        </p:txBody>
      </p:sp>
      <p:sp>
        <p:nvSpPr>
          <p:cNvPr id="3" name="Content Placeholder 2">
            <a:extLst>
              <a:ext uri="{FF2B5EF4-FFF2-40B4-BE49-F238E27FC236}">
                <a16:creationId xmlns:a16="http://schemas.microsoft.com/office/drawing/2014/main" id="{EEA61BC0-269E-498A-879F-474E13C88B3D}"/>
              </a:ext>
            </a:extLst>
          </p:cNvPr>
          <p:cNvSpPr>
            <a:spLocks noGrp="1"/>
          </p:cNvSpPr>
          <p:nvPr>
            <p:ph idx="1"/>
          </p:nvPr>
        </p:nvSpPr>
        <p:spPr>
          <a:xfrm>
            <a:off x="838200" y="1590617"/>
            <a:ext cx="10515600" cy="2380615"/>
          </a:xfrm>
        </p:spPr>
        <p:txBody>
          <a:bodyPr>
            <a:noAutofit/>
          </a:bodyPr>
          <a:lstStyle/>
          <a:p>
            <a:r>
              <a:rPr lang="en-US" sz="1800" dirty="0">
                <a:solidFill>
                  <a:srgbClr val="646565"/>
                </a:solidFill>
                <a:effectLst/>
              </a:rPr>
              <a:t>"Accessibility" describes the degree to which a product, device, service, or facility is usable by people with all abilities and disabilities.</a:t>
            </a:r>
          </a:p>
          <a:p>
            <a:r>
              <a:rPr lang="en-US" sz="1800" dirty="0">
                <a:solidFill>
                  <a:srgbClr val="646565"/>
                </a:solidFill>
                <a:effectLst/>
              </a:rPr>
              <a:t>More specifically, web accessibility means that people with disabilities can perceive, understand, navigate, and interact with the Web.</a:t>
            </a:r>
          </a:p>
          <a:p>
            <a:r>
              <a:rPr lang="en-US" sz="1800" dirty="0">
                <a:solidFill>
                  <a:srgbClr val="646565"/>
                </a:solidFill>
                <a:effectLst/>
              </a:rPr>
              <a:t>According to the U.S. Census Bureau, </a:t>
            </a:r>
            <a:r>
              <a:rPr lang="en-US" sz="1800" b="1" dirty="0">
                <a:solidFill>
                  <a:schemeClr val="accent1">
                    <a:lumMod val="50000"/>
                  </a:schemeClr>
                </a:solidFill>
                <a:effectLst/>
              </a:rPr>
              <a:t>61 million Americans </a:t>
            </a:r>
            <a:r>
              <a:rPr lang="en-US" sz="1800" dirty="0">
                <a:solidFill>
                  <a:srgbClr val="646565"/>
                </a:solidFill>
                <a:effectLst/>
              </a:rPr>
              <a:t>have disabilities</a:t>
            </a:r>
          </a:p>
          <a:p>
            <a:r>
              <a:rPr lang="en-US" sz="1800" dirty="0">
                <a:solidFill>
                  <a:srgbClr val="646565"/>
                </a:solidFill>
                <a:effectLst/>
              </a:rPr>
              <a:t>Approximately </a:t>
            </a:r>
            <a:r>
              <a:rPr lang="en-US" sz="1800" b="1" dirty="0">
                <a:solidFill>
                  <a:schemeClr val="accent1">
                    <a:lumMod val="50000"/>
                  </a:schemeClr>
                </a:solidFill>
                <a:effectLst/>
              </a:rPr>
              <a:t>30% of US households </a:t>
            </a:r>
            <a:r>
              <a:rPr lang="en-US" sz="1800" dirty="0">
                <a:solidFill>
                  <a:srgbClr val="646565"/>
                </a:solidFill>
                <a:effectLst/>
              </a:rPr>
              <a:t>have a member with a disability</a:t>
            </a:r>
          </a:p>
        </p:txBody>
      </p:sp>
    </p:spTree>
    <p:extLst>
      <p:ext uri="{BB962C8B-B14F-4D97-AF65-F5344CB8AC3E}">
        <p14:creationId xmlns:p14="http://schemas.microsoft.com/office/powerpoint/2010/main" val="158749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How can GSU become accessible online?</a:t>
            </a:r>
          </a:p>
        </p:txBody>
      </p:sp>
      <p:sp>
        <p:nvSpPr>
          <p:cNvPr id="3" name="TextBox 2">
            <a:extLst>
              <a:ext uri="{FF2B5EF4-FFF2-40B4-BE49-F238E27FC236}">
                <a16:creationId xmlns:a16="http://schemas.microsoft.com/office/drawing/2014/main" id="{EEBA1900-4EE6-2536-40F1-E8AD6E1F8A34}"/>
              </a:ext>
            </a:extLst>
          </p:cNvPr>
          <p:cNvSpPr txBox="1"/>
          <p:nvPr/>
        </p:nvSpPr>
        <p:spPr>
          <a:xfrm>
            <a:off x="838200" y="1359082"/>
            <a:ext cx="10109886" cy="646331"/>
          </a:xfrm>
          <a:prstGeom prst="rect">
            <a:avLst/>
          </a:prstGeom>
          <a:noFill/>
        </p:spPr>
        <p:txBody>
          <a:bodyPr wrap="square">
            <a:spAutoFit/>
          </a:bodyPr>
          <a:lstStyle/>
          <a:p>
            <a:r>
              <a:rPr lang="en-US" sz="3600" b="1" dirty="0">
                <a:solidFill>
                  <a:schemeClr val="accent1">
                    <a:lumMod val="75000"/>
                  </a:schemeClr>
                </a:solidFill>
              </a:rPr>
              <a:t>ALT-TEXT for Images</a:t>
            </a:r>
          </a:p>
        </p:txBody>
      </p:sp>
      <p:sp>
        <p:nvSpPr>
          <p:cNvPr id="4" name="TextBox 3">
            <a:extLst>
              <a:ext uri="{FF2B5EF4-FFF2-40B4-BE49-F238E27FC236}">
                <a16:creationId xmlns:a16="http://schemas.microsoft.com/office/drawing/2014/main" id="{AF9FFFEB-F2A3-5F0F-9E31-AEC3BE374CB1}"/>
              </a:ext>
            </a:extLst>
          </p:cNvPr>
          <p:cNvSpPr txBox="1"/>
          <p:nvPr/>
        </p:nvSpPr>
        <p:spPr>
          <a:xfrm>
            <a:off x="6660986" y="2168373"/>
            <a:ext cx="3731740" cy="2585323"/>
          </a:xfrm>
          <a:prstGeom prst="rect">
            <a:avLst/>
          </a:prstGeom>
          <a:noFill/>
        </p:spPr>
        <p:txBody>
          <a:bodyPr wrap="square" rtlCol="0">
            <a:spAutoFit/>
          </a:bodyPr>
          <a:lstStyle/>
          <a:p>
            <a:r>
              <a:rPr lang="en-US" sz="1800" dirty="0"/>
              <a:t>An ALT-TEXT descriptor would be:</a:t>
            </a:r>
          </a:p>
          <a:p>
            <a:endParaRPr lang="en-US" dirty="0"/>
          </a:p>
          <a:p>
            <a:r>
              <a:rPr lang="en-US" dirty="0"/>
              <a:t>“GSU students sitting outdoors at the sculpture park”</a:t>
            </a:r>
          </a:p>
          <a:p>
            <a:endParaRPr lang="en-US" dirty="0"/>
          </a:p>
          <a:p>
            <a:endParaRPr lang="en-US" dirty="0"/>
          </a:p>
          <a:p>
            <a:pPr marL="285750" indent="-285750">
              <a:buFont typeface="Arial" panose="020B0604020202020204" pitchFamily="34" charset="0"/>
              <a:buChar char="•"/>
            </a:pPr>
            <a:r>
              <a:rPr lang="en-US" dirty="0"/>
              <a:t>Keep it simple</a:t>
            </a:r>
          </a:p>
          <a:p>
            <a:pPr marL="285750" indent="-285750">
              <a:buFont typeface="Arial" panose="020B0604020202020204" pitchFamily="34" charset="0"/>
              <a:buChar char="•"/>
            </a:pPr>
            <a:r>
              <a:rPr lang="en-US" dirty="0"/>
              <a:t>Keep it literal</a:t>
            </a:r>
          </a:p>
          <a:p>
            <a:pPr marL="285750" indent="-285750">
              <a:buFont typeface="Arial" panose="020B0604020202020204" pitchFamily="34" charset="0"/>
              <a:buChar char="•"/>
            </a:pPr>
            <a:r>
              <a:rPr lang="en-US" dirty="0"/>
              <a:t>Keep it short</a:t>
            </a:r>
          </a:p>
        </p:txBody>
      </p:sp>
      <p:pic>
        <p:nvPicPr>
          <p:cNvPr id="6" name="Picture 5">
            <a:extLst>
              <a:ext uri="{FF2B5EF4-FFF2-40B4-BE49-F238E27FC236}">
                <a16:creationId xmlns:a16="http://schemas.microsoft.com/office/drawing/2014/main" id="{2760AD79-BB23-5D95-A20B-FEFE4F03F334}"/>
              </a:ext>
            </a:extLst>
          </p:cNvPr>
          <p:cNvPicPr>
            <a:picLocks noChangeAspect="1"/>
          </p:cNvPicPr>
          <p:nvPr/>
        </p:nvPicPr>
        <p:blipFill>
          <a:blip r:embed="rId2"/>
          <a:stretch>
            <a:fillRect/>
          </a:stretch>
        </p:blipFill>
        <p:spPr>
          <a:xfrm>
            <a:off x="1595633" y="2236573"/>
            <a:ext cx="4114936" cy="3407167"/>
          </a:xfrm>
          <a:prstGeom prst="rect">
            <a:avLst/>
          </a:prstGeom>
        </p:spPr>
      </p:pic>
    </p:spTree>
    <p:extLst>
      <p:ext uri="{BB962C8B-B14F-4D97-AF65-F5344CB8AC3E}">
        <p14:creationId xmlns:p14="http://schemas.microsoft.com/office/powerpoint/2010/main" val="258385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How can GSU become accessible online?</a:t>
            </a:r>
          </a:p>
        </p:txBody>
      </p:sp>
      <p:sp>
        <p:nvSpPr>
          <p:cNvPr id="3" name="TextBox 2">
            <a:extLst>
              <a:ext uri="{FF2B5EF4-FFF2-40B4-BE49-F238E27FC236}">
                <a16:creationId xmlns:a16="http://schemas.microsoft.com/office/drawing/2014/main" id="{EEBA1900-4EE6-2536-40F1-E8AD6E1F8A34}"/>
              </a:ext>
            </a:extLst>
          </p:cNvPr>
          <p:cNvSpPr txBox="1"/>
          <p:nvPr/>
        </p:nvSpPr>
        <p:spPr>
          <a:xfrm>
            <a:off x="838200" y="1359082"/>
            <a:ext cx="10109886" cy="4524315"/>
          </a:xfrm>
          <a:prstGeom prst="rect">
            <a:avLst/>
          </a:prstGeom>
          <a:noFill/>
        </p:spPr>
        <p:txBody>
          <a:bodyPr wrap="square">
            <a:spAutoFit/>
          </a:bodyPr>
          <a:lstStyle/>
          <a:p>
            <a:r>
              <a:rPr lang="en-US" sz="3600" b="1" dirty="0">
                <a:solidFill>
                  <a:schemeClr val="accent1">
                    <a:lumMod val="75000"/>
                  </a:schemeClr>
                </a:solidFill>
              </a:rPr>
              <a:t>Provide ALT-TEXT for Images</a:t>
            </a:r>
          </a:p>
          <a:p>
            <a:endParaRPr lang="en-US" sz="1200" b="1" dirty="0">
              <a:solidFill>
                <a:schemeClr val="accent1">
                  <a:lumMod val="75000"/>
                </a:schemeClr>
              </a:solidFill>
            </a:endParaRPr>
          </a:p>
          <a:p>
            <a:r>
              <a:rPr lang="en-US" sz="2400" dirty="0"/>
              <a:t>There are a number of ways to provide text in online communication:</a:t>
            </a:r>
          </a:p>
          <a:p>
            <a:pPr marL="342900" indent="-342900">
              <a:buFont typeface="Arial" panose="020B0604020202020204" pitchFamily="34" charset="0"/>
              <a:buChar char="•"/>
            </a:pPr>
            <a:r>
              <a:rPr lang="en-US" sz="2400" dirty="0"/>
              <a:t>In websites, CMS systems should provide you with a form to add descriptive ALT-TEXT to images</a:t>
            </a:r>
          </a:p>
          <a:p>
            <a:pPr marL="342900" indent="-342900">
              <a:buFont typeface="Arial" panose="020B0604020202020204" pitchFamily="34" charset="0"/>
              <a:buChar char="•"/>
            </a:pPr>
            <a:r>
              <a:rPr lang="en-US" sz="2400" dirty="0"/>
              <a:t>In composing e-mails, you can right click on an image and a menu appears with the ability to add ALT-TEXT ( contact the Marketing department for training on how to do so)</a:t>
            </a:r>
          </a:p>
          <a:p>
            <a:pPr marL="342900" indent="-342900">
              <a:buFont typeface="Arial" panose="020B0604020202020204" pitchFamily="34" charset="0"/>
              <a:buChar char="•"/>
            </a:pPr>
            <a:r>
              <a:rPr lang="en-US" sz="2400" dirty="0"/>
              <a:t>In social media, most platforms already provide a descriptive ALT-TEXT for you</a:t>
            </a:r>
          </a:p>
          <a:p>
            <a:pPr marL="342900" indent="-342900">
              <a:buFont typeface="Arial" panose="020B0604020202020204" pitchFamily="34" charset="0"/>
              <a:buChar char="•"/>
            </a:pPr>
            <a:r>
              <a:rPr lang="en-US" sz="2400" dirty="0"/>
              <a:t>In PDFs, it’s best if ALT-TEXT is provided in Microsoft Word or in software used to create the document before converting it to a PDF</a:t>
            </a:r>
          </a:p>
        </p:txBody>
      </p:sp>
    </p:spTree>
    <p:extLst>
      <p:ext uri="{BB962C8B-B14F-4D97-AF65-F5344CB8AC3E}">
        <p14:creationId xmlns:p14="http://schemas.microsoft.com/office/powerpoint/2010/main" val="335391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How can GSU become accessible online?</a:t>
            </a:r>
          </a:p>
        </p:txBody>
      </p:sp>
      <p:sp>
        <p:nvSpPr>
          <p:cNvPr id="3" name="TextBox 2">
            <a:extLst>
              <a:ext uri="{FF2B5EF4-FFF2-40B4-BE49-F238E27FC236}">
                <a16:creationId xmlns:a16="http://schemas.microsoft.com/office/drawing/2014/main" id="{EEBA1900-4EE6-2536-40F1-E8AD6E1F8A34}"/>
              </a:ext>
            </a:extLst>
          </p:cNvPr>
          <p:cNvSpPr txBox="1"/>
          <p:nvPr/>
        </p:nvSpPr>
        <p:spPr>
          <a:xfrm>
            <a:off x="838200" y="1359082"/>
            <a:ext cx="10109886" cy="4154984"/>
          </a:xfrm>
          <a:prstGeom prst="rect">
            <a:avLst/>
          </a:prstGeom>
          <a:noFill/>
        </p:spPr>
        <p:txBody>
          <a:bodyPr wrap="square">
            <a:spAutoFit/>
          </a:bodyPr>
          <a:lstStyle/>
          <a:p>
            <a:r>
              <a:rPr lang="en-US" sz="3600" b="1" dirty="0">
                <a:solidFill>
                  <a:schemeClr val="accent1">
                    <a:lumMod val="75000"/>
                  </a:schemeClr>
                </a:solidFill>
              </a:rPr>
              <a:t>Provide ALT-TEXT for Images</a:t>
            </a:r>
          </a:p>
          <a:p>
            <a:endParaRPr lang="en-US" sz="1200" b="1" dirty="0">
              <a:solidFill>
                <a:schemeClr val="accent1">
                  <a:lumMod val="75000"/>
                </a:schemeClr>
              </a:solidFill>
            </a:endParaRPr>
          </a:p>
          <a:p>
            <a:r>
              <a:rPr lang="en-US" sz="2400" dirty="0"/>
              <a:t>Here are some references on how provide ALT-TEXT in Outlook and Microsoft Word:</a:t>
            </a:r>
          </a:p>
          <a:p>
            <a:pPr marL="342900" indent="-342900">
              <a:buFont typeface="Arial" panose="020B0604020202020204" pitchFamily="34" charset="0"/>
              <a:buChar char="•"/>
            </a:pPr>
            <a:r>
              <a:rPr lang="en-US" sz="2400" dirty="0"/>
              <a:t>Add ALT-TEXT in Outlook</a:t>
            </a:r>
            <a:br>
              <a:rPr lang="en-US" sz="2400" dirty="0"/>
            </a:br>
            <a:r>
              <a:rPr lang="en-US" sz="2400" dirty="0">
                <a:hlinkClick r:id="rId2"/>
              </a:rPr>
              <a:t>https://support.microsoft.com/en-us/office/add-alternative-text-to-a-shape-picture-chart-smartart-graphic-or-other-object-44989b2a-903c-4d9a-b742-6a75b451c669#PickTab=Windows</a:t>
            </a:r>
            <a:endParaRPr lang="en-US" sz="2400" dirty="0"/>
          </a:p>
          <a:p>
            <a:pPr marL="342900" indent="-342900">
              <a:buFont typeface="Arial" panose="020B0604020202020204" pitchFamily="34" charset="0"/>
              <a:buChar char="•"/>
            </a:pPr>
            <a:r>
              <a:rPr lang="en-US" sz="2400" dirty="0"/>
              <a:t>Provide ALT-TEXT in documents for PDFs</a:t>
            </a:r>
            <a:br>
              <a:rPr lang="en-US" sz="2400" dirty="0"/>
            </a:br>
            <a:r>
              <a:rPr lang="en-US" sz="2400" dirty="0">
                <a:hlinkClick r:id="rId3"/>
              </a:rPr>
              <a:t>https://accessible-pdf.info/basics/general/add-an-alt-text</a:t>
            </a:r>
            <a:endParaRPr lang="en-US" sz="2400" dirty="0"/>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33866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How can GSU become accessible online?</a:t>
            </a:r>
          </a:p>
        </p:txBody>
      </p:sp>
      <p:sp>
        <p:nvSpPr>
          <p:cNvPr id="3" name="TextBox 2">
            <a:extLst>
              <a:ext uri="{FF2B5EF4-FFF2-40B4-BE49-F238E27FC236}">
                <a16:creationId xmlns:a16="http://schemas.microsoft.com/office/drawing/2014/main" id="{EEBA1900-4EE6-2536-40F1-E8AD6E1F8A34}"/>
              </a:ext>
            </a:extLst>
          </p:cNvPr>
          <p:cNvSpPr txBox="1"/>
          <p:nvPr/>
        </p:nvSpPr>
        <p:spPr>
          <a:xfrm>
            <a:off x="838200" y="1495006"/>
            <a:ext cx="10987217" cy="1354217"/>
          </a:xfrm>
          <a:prstGeom prst="rect">
            <a:avLst/>
          </a:prstGeom>
          <a:noFill/>
        </p:spPr>
        <p:txBody>
          <a:bodyPr wrap="square">
            <a:spAutoFit/>
          </a:bodyPr>
          <a:lstStyle/>
          <a:p>
            <a:pPr marL="285750" indent="-285750">
              <a:buFont typeface="Arial" panose="020B0604020202020204" pitchFamily="34" charset="0"/>
              <a:buChar char="•"/>
            </a:pPr>
            <a:r>
              <a:rPr lang="en-US" sz="3200" b="1" dirty="0"/>
              <a:t>Ensure Your Site Allows Keyboard Navigation</a:t>
            </a:r>
          </a:p>
          <a:p>
            <a:pPr marL="285750" indent="-285750">
              <a:buFont typeface="Arial" panose="020B0604020202020204" pitchFamily="34" charset="0"/>
              <a:buChar char="•"/>
            </a:pPr>
            <a:r>
              <a:rPr lang="en-US" sz="3200" b="1" dirty="0"/>
              <a:t>Use Heading Hierarchies to Structure and Organize Content</a:t>
            </a:r>
          </a:p>
          <a:p>
            <a:pPr marL="285750" indent="-285750">
              <a:buFont typeface="Arial" panose="020B0604020202020204" pitchFamily="34" charset="0"/>
              <a:buChar char="•"/>
            </a:pPr>
            <a:endParaRPr lang="en-US" dirty="0">
              <a:effectLst/>
              <a:latin typeface="Helvetica" pitchFamily="2" charset="0"/>
            </a:endParaRPr>
          </a:p>
        </p:txBody>
      </p:sp>
    </p:spTree>
    <p:extLst>
      <p:ext uri="{BB962C8B-B14F-4D97-AF65-F5344CB8AC3E}">
        <p14:creationId xmlns:p14="http://schemas.microsoft.com/office/powerpoint/2010/main" val="536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21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FF5F6-9DD3-FBF4-8E2C-84A98FDD20FF}"/>
              </a:ext>
            </a:extLst>
          </p:cNvPr>
          <p:cNvSpPr>
            <a:spLocks noGrp="1"/>
          </p:cNvSpPr>
          <p:nvPr>
            <p:ph type="ctrTitle"/>
          </p:nvPr>
        </p:nvSpPr>
        <p:spPr>
          <a:xfrm>
            <a:off x="1524000" y="916878"/>
            <a:ext cx="9144000" cy="2387600"/>
          </a:xfrm>
        </p:spPr>
        <p:txBody>
          <a:bodyPr/>
          <a:lstStyle/>
          <a:p>
            <a:r>
              <a:rPr lang="en-US" b="1" dirty="0">
                <a:solidFill>
                  <a:schemeClr val="accent1">
                    <a:lumMod val="75000"/>
                  </a:schemeClr>
                </a:solidFill>
                <a:latin typeface="Trade Gothic LT Std Bold" pitchFamily="2" charset="0"/>
              </a:rPr>
              <a:t>GSU BROWN BAG SESSION</a:t>
            </a:r>
          </a:p>
        </p:txBody>
      </p:sp>
      <p:pic>
        <p:nvPicPr>
          <p:cNvPr id="5" name="Picture 4">
            <a:extLst>
              <a:ext uri="{FF2B5EF4-FFF2-40B4-BE49-F238E27FC236}">
                <a16:creationId xmlns:a16="http://schemas.microsoft.com/office/drawing/2014/main" id="{CC28E8C6-B768-81E2-F5A4-3FD335FBD8CE}"/>
              </a:ext>
            </a:extLst>
          </p:cNvPr>
          <p:cNvPicPr>
            <a:picLocks noChangeAspect="1"/>
          </p:cNvPicPr>
          <p:nvPr/>
        </p:nvPicPr>
        <p:blipFill>
          <a:blip r:embed="rId2"/>
          <a:stretch>
            <a:fillRect/>
          </a:stretch>
        </p:blipFill>
        <p:spPr>
          <a:xfrm>
            <a:off x="3674188" y="1243475"/>
            <a:ext cx="4843623" cy="979924"/>
          </a:xfrm>
          <a:prstGeom prst="rect">
            <a:avLst/>
          </a:prstGeom>
        </p:spPr>
      </p:pic>
      <p:sp>
        <p:nvSpPr>
          <p:cNvPr id="8" name="Content Placeholder 2">
            <a:extLst>
              <a:ext uri="{FF2B5EF4-FFF2-40B4-BE49-F238E27FC236}">
                <a16:creationId xmlns:a16="http://schemas.microsoft.com/office/drawing/2014/main" id="{63BCFDE4-2D12-ACCC-50F2-E75F2F295205}"/>
              </a:ext>
            </a:extLst>
          </p:cNvPr>
          <p:cNvSpPr txBox="1">
            <a:spLocks/>
          </p:cNvSpPr>
          <p:nvPr/>
        </p:nvSpPr>
        <p:spPr>
          <a:xfrm>
            <a:off x="3368487" y="4146163"/>
            <a:ext cx="5455024" cy="11116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t>Tony De Castro</a:t>
            </a:r>
          </a:p>
          <a:p>
            <a:r>
              <a:rPr lang="en-US">
                <a:hlinkClick r:id="rId3"/>
              </a:rPr>
              <a:t>adecastro@govst.edu</a:t>
            </a:r>
            <a:endParaRPr lang="en-US"/>
          </a:p>
          <a:p>
            <a:endParaRPr lang="en-US" dirty="0"/>
          </a:p>
        </p:txBody>
      </p:sp>
    </p:spTree>
    <p:extLst>
      <p:ext uri="{BB962C8B-B14F-4D97-AF65-F5344CB8AC3E}">
        <p14:creationId xmlns:p14="http://schemas.microsoft.com/office/powerpoint/2010/main" val="1081859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p:txBody>
          <a:bodyPr>
            <a:normAutofit/>
          </a:bodyPr>
          <a:lstStyle/>
          <a:p>
            <a:r>
              <a:rPr lang="en-US" sz="4000" b="1" dirty="0">
                <a:solidFill>
                  <a:schemeClr val="accent1">
                    <a:lumMod val="50000"/>
                  </a:schemeClr>
                </a:solidFill>
                <a:latin typeface="Trade Gothic LT Std Cn" pitchFamily="2" charset="0"/>
              </a:rPr>
              <a:t>What is “accessibility” and who it serves</a:t>
            </a:r>
          </a:p>
        </p:txBody>
      </p:sp>
      <p:sp>
        <p:nvSpPr>
          <p:cNvPr id="3" name="Content Placeholder 2">
            <a:extLst>
              <a:ext uri="{FF2B5EF4-FFF2-40B4-BE49-F238E27FC236}">
                <a16:creationId xmlns:a16="http://schemas.microsoft.com/office/drawing/2014/main" id="{EEA61BC0-269E-498A-879F-474E13C88B3D}"/>
              </a:ext>
            </a:extLst>
          </p:cNvPr>
          <p:cNvSpPr>
            <a:spLocks noGrp="1"/>
          </p:cNvSpPr>
          <p:nvPr>
            <p:ph idx="1"/>
          </p:nvPr>
        </p:nvSpPr>
        <p:spPr>
          <a:xfrm>
            <a:off x="838200" y="1590617"/>
            <a:ext cx="9446231" cy="1838383"/>
          </a:xfrm>
        </p:spPr>
        <p:txBody>
          <a:bodyPr>
            <a:noAutofit/>
          </a:bodyPr>
          <a:lstStyle/>
          <a:p>
            <a:r>
              <a:rPr lang="en-US" sz="1800" dirty="0">
                <a:solidFill>
                  <a:srgbClr val="454545"/>
                </a:solidFill>
                <a:effectLst/>
              </a:rPr>
              <a:t>A parent who is blind can pay for school fees on the web site.</a:t>
            </a:r>
          </a:p>
          <a:p>
            <a:r>
              <a:rPr lang="en-US" sz="1800" dirty="0">
                <a:solidFill>
                  <a:srgbClr val="454545"/>
                </a:solidFill>
                <a:effectLst/>
              </a:rPr>
              <a:t>A student who is color blind can look at homework at home.</a:t>
            </a:r>
          </a:p>
          <a:p>
            <a:r>
              <a:rPr lang="en-US" sz="1800" dirty="0">
                <a:solidFill>
                  <a:srgbClr val="454545"/>
                </a:solidFill>
                <a:effectLst/>
              </a:rPr>
              <a:t>A deaf student can view videos of her online classes.</a:t>
            </a:r>
          </a:p>
          <a:p>
            <a:r>
              <a:rPr lang="en-US" sz="1800" dirty="0">
                <a:solidFill>
                  <a:srgbClr val="454545"/>
                </a:solidFill>
                <a:effectLst/>
              </a:rPr>
              <a:t>A </a:t>
            </a:r>
            <a:r>
              <a:rPr lang="en-US" sz="1800" dirty="0">
                <a:solidFill>
                  <a:srgbClr val="454545"/>
                </a:solidFill>
              </a:rPr>
              <a:t>physically disabled student who takes classes online who manipulates a webpage not by a mouse or keyboard but by other means</a:t>
            </a:r>
            <a:endParaRPr lang="en-US" sz="1800" dirty="0">
              <a:solidFill>
                <a:srgbClr val="454545"/>
              </a:solidFill>
              <a:effectLst/>
            </a:endParaRPr>
          </a:p>
        </p:txBody>
      </p:sp>
    </p:spTree>
    <p:extLst>
      <p:ext uri="{BB962C8B-B14F-4D97-AF65-F5344CB8AC3E}">
        <p14:creationId xmlns:p14="http://schemas.microsoft.com/office/powerpoint/2010/main" val="206580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Types of disabilities</a:t>
            </a:r>
          </a:p>
        </p:txBody>
      </p:sp>
      <p:sp>
        <p:nvSpPr>
          <p:cNvPr id="5" name="TextBox 4">
            <a:extLst>
              <a:ext uri="{FF2B5EF4-FFF2-40B4-BE49-F238E27FC236}">
                <a16:creationId xmlns:a16="http://schemas.microsoft.com/office/drawing/2014/main" id="{1F419B71-B545-5E05-0035-503672CA1C91}"/>
              </a:ext>
            </a:extLst>
          </p:cNvPr>
          <p:cNvSpPr txBox="1"/>
          <p:nvPr/>
        </p:nvSpPr>
        <p:spPr>
          <a:xfrm>
            <a:off x="6089152" y="1528600"/>
            <a:ext cx="5679895" cy="2862322"/>
          </a:xfrm>
          <a:prstGeom prst="rect">
            <a:avLst/>
          </a:prstGeom>
          <a:noFill/>
        </p:spPr>
        <p:txBody>
          <a:bodyPr wrap="square">
            <a:spAutoFit/>
          </a:bodyPr>
          <a:lstStyle/>
          <a:p>
            <a:r>
              <a:rPr lang="en-US" b="1" dirty="0">
                <a:solidFill>
                  <a:srgbClr val="1A2B37"/>
                </a:solidFill>
                <a:effectLst/>
              </a:rPr>
              <a:t>Cognitive and Neurological Disabilities</a:t>
            </a:r>
          </a:p>
          <a:p>
            <a:r>
              <a:rPr lang="en-US" dirty="0">
                <a:solidFill>
                  <a:srgbClr val="1A2B37"/>
                </a:solidFill>
                <a:effectLst/>
              </a:rPr>
              <a:t>• Limited cognitive, memory, language, &amp; learning </a:t>
            </a:r>
            <a:r>
              <a:rPr lang="en-US" dirty="0" err="1">
                <a:solidFill>
                  <a:srgbClr val="1A2B37"/>
                </a:solidFill>
                <a:effectLst/>
              </a:rPr>
              <a:t>skiIls</a:t>
            </a:r>
            <a:endParaRPr lang="en-US" dirty="0">
              <a:solidFill>
                <a:srgbClr val="1A2B37"/>
              </a:solidFill>
              <a:effectLst/>
            </a:endParaRPr>
          </a:p>
          <a:p>
            <a:r>
              <a:rPr lang="en-US" dirty="0">
                <a:solidFill>
                  <a:srgbClr val="1A2B37"/>
                </a:solidFill>
                <a:effectLst/>
              </a:rPr>
              <a:t>• Susceptibility to seizures</a:t>
            </a:r>
          </a:p>
          <a:p>
            <a:endParaRPr lang="en-US" dirty="0">
              <a:solidFill>
                <a:srgbClr val="1A2B37"/>
              </a:solidFill>
              <a:effectLst/>
            </a:endParaRPr>
          </a:p>
          <a:p>
            <a:r>
              <a:rPr lang="en-US" b="1" dirty="0">
                <a:solidFill>
                  <a:srgbClr val="1A2B37"/>
                </a:solidFill>
                <a:effectLst/>
              </a:rPr>
              <a:t>Physical Disabilities</a:t>
            </a:r>
          </a:p>
          <a:p>
            <a:r>
              <a:rPr lang="en-US" dirty="0">
                <a:solidFill>
                  <a:srgbClr val="1A2B37"/>
                </a:solidFill>
                <a:effectLst/>
              </a:rPr>
              <a:t>• Limited reach and strength</a:t>
            </a:r>
          </a:p>
          <a:p>
            <a:r>
              <a:rPr lang="en-US" dirty="0">
                <a:solidFill>
                  <a:srgbClr val="1A2B37"/>
                </a:solidFill>
                <a:effectLst/>
              </a:rPr>
              <a:t>• Use of a prosthetic device</a:t>
            </a:r>
          </a:p>
          <a:p>
            <a:r>
              <a:rPr lang="en-US" dirty="0">
                <a:solidFill>
                  <a:srgbClr val="1A2B37"/>
                </a:solidFill>
                <a:effectLst/>
              </a:rPr>
              <a:t>• Limited manual dexterity</a:t>
            </a:r>
          </a:p>
          <a:p>
            <a:endParaRPr lang="en-US" dirty="0">
              <a:solidFill>
                <a:srgbClr val="1A2B37"/>
              </a:solidFill>
              <a:effectLst/>
            </a:endParaRPr>
          </a:p>
          <a:p>
            <a:r>
              <a:rPr lang="en-US" b="1" dirty="0">
                <a:solidFill>
                  <a:srgbClr val="1A2B37"/>
                </a:solidFill>
                <a:effectLst/>
              </a:rPr>
              <a:t>Combinations of Disabilities</a:t>
            </a:r>
          </a:p>
        </p:txBody>
      </p:sp>
      <p:sp>
        <p:nvSpPr>
          <p:cNvPr id="7" name="TextBox 6">
            <a:extLst>
              <a:ext uri="{FF2B5EF4-FFF2-40B4-BE49-F238E27FC236}">
                <a16:creationId xmlns:a16="http://schemas.microsoft.com/office/drawing/2014/main" id="{ACBEB480-61EB-8986-5289-52FF7C18A924}"/>
              </a:ext>
            </a:extLst>
          </p:cNvPr>
          <p:cNvSpPr txBox="1"/>
          <p:nvPr/>
        </p:nvSpPr>
        <p:spPr>
          <a:xfrm>
            <a:off x="1253447" y="1528600"/>
            <a:ext cx="4304872" cy="3970318"/>
          </a:xfrm>
          <a:prstGeom prst="rect">
            <a:avLst/>
          </a:prstGeom>
          <a:noFill/>
        </p:spPr>
        <p:txBody>
          <a:bodyPr wrap="square">
            <a:spAutoFit/>
          </a:bodyPr>
          <a:lstStyle/>
          <a:p>
            <a:pPr>
              <a:lnSpc>
                <a:spcPct val="100000"/>
              </a:lnSpc>
            </a:pPr>
            <a:r>
              <a:rPr lang="en-US" sz="1800" b="1" dirty="0">
                <a:solidFill>
                  <a:srgbClr val="1A2B37"/>
                </a:solidFill>
                <a:effectLst/>
              </a:rPr>
              <a:t>Visual Disabilities</a:t>
            </a:r>
          </a:p>
          <a:p>
            <a:pPr>
              <a:lnSpc>
                <a:spcPct val="100000"/>
              </a:lnSpc>
            </a:pPr>
            <a:r>
              <a:rPr lang="en-US" sz="1800" dirty="0">
                <a:solidFill>
                  <a:srgbClr val="1A2B37"/>
                </a:solidFill>
                <a:effectLst/>
              </a:rPr>
              <a:t>• No vision</a:t>
            </a:r>
          </a:p>
          <a:p>
            <a:pPr>
              <a:lnSpc>
                <a:spcPct val="100000"/>
              </a:lnSpc>
            </a:pPr>
            <a:r>
              <a:rPr lang="en-US" sz="1800" dirty="0">
                <a:solidFill>
                  <a:srgbClr val="1A2B37"/>
                </a:solidFill>
                <a:effectLst/>
              </a:rPr>
              <a:t>• Low vision</a:t>
            </a:r>
          </a:p>
          <a:p>
            <a:pPr>
              <a:lnSpc>
                <a:spcPct val="100000"/>
              </a:lnSpc>
            </a:pPr>
            <a:r>
              <a:rPr lang="en-US" sz="1800" dirty="0">
                <a:solidFill>
                  <a:srgbClr val="1A2B37"/>
                </a:solidFill>
                <a:effectLst/>
              </a:rPr>
              <a:t>• Little or no color perception</a:t>
            </a:r>
          </a:p>
          <a:p>
            <a:pPr marL="0" indent="0">
              <a:lnSpc>
                <a:spcPct val="100000"/>
              </a:lnSpc>
              <a:buNone/>
            </a:pPr>
            <a:endParaRPr lang="en-US" sz="1800" dirty="0">
              <a:solidFill>
                <a:srgbClr val="1A2B37"/>
              </a:solidFill>
              <a:effectLst/>
            </a:endParaRPr>
          </a:p>
          <a:p>
            <a:pPr>
              <a:lnSpc>
                <a:spcPct val="100000"/>
              </a:lnSpc>
            </a:pPr>
            <a:r>
              <a:rPr lang="en-US" sz="1800" b="1" dirty="0">
                <a:solidFill>
                  <a:srgbClr val="1A2B37"/>
                </a:solidFill>
                <a:effectLst/>
              </a:rPr>
              <a:t>Auditory Disabilities</a:t>
            </a:r>
          </a:p>
          <a:p>
            <a:pPr marL="285750" indent="-285750">
              <a:lnSpc>
                <a:spcPct val="100000"/>
              </a:lnSpc>
              <a:buFont typeface="Arial" panose="020B0604020202020204" pitchFamily="34" charset="0"/>
              <a:buChar char="•"/>
            </a:pPr>
            <a:r>
              <a:rPr lang="en-US" sz="1800" dirty="0">
                <a:solidFill>
                  <a:srgbClr val="1A2B37"/>
                </a:solidFill>
                <a:effectLst/>
              </a:rPr>
              <a:t>No hearing</a:t>
            </a:r>
          </a:p>
          <a:p>
            <a:pPr marL="285750" indent="-285750">
              <a:lnSpc>
                <a:spcPct val="100000"/>
              </a:lnSpc>
              <a:buFont typeface="Arial" panose="020B0604020202020204" pitchFamily="34" charset="0"/>
              <a:buChar char="•"/>
            </a:pPr>
            <a:r>
              <a:rPr lang="en-US" sz="1800" dirty="0">
                <a:solidFill>
                  <a:srgbClr val="1A2B37"/>
                </a:solidFill>
                <a:effectLst/>
              </a:rPr>
              <a:t>Limited hearing</a:t>
            </a:r>
          </a:p>
          <a:p>
            <a:pPr marL="285750" indent="-285750">
              <a:lnSpc>
                <a:spcPct val="100000"/>
              </a:lnSpc>
              <a:buFont typeface="Arial" panose="020B0604020202020204" pitchFamily="34" charset="0"/>
              <a:buChar char="•"/>
            </a:pPr>
            <a:r>
              <a:rPr lang="en-US" sz="1800" dirty="0">
                <a:solidFill>
                  <a:srgbClr val="1A2B37"/>
                </a:solidFill>
                <a:effectLst/>
              </a:rPr>
              <a:t>Users with assisted listening devices, such as hearing aids</a:t>
            </a:r>
          </a:p>
          <a:p>
            <a:pPr marL="0" indent="0">
              <a:lnSpc>
                <a:spcPct val="100000"/>
              </a:lnSpc>
              <a:buNone/>
            </a:pPr>
            <a:endParaRPr lang="en-US" sz="1800" dirty="0">
              <a:solidFill>
                <a:srgbClr val="1A2B37"/>
              </a:solidFill>
              <a:effectLst/>
            </a:endParaRPr>
          </a:p>
          <a:p>
            <a:pPr>
              <a:lnSpc>
                <a:spcPct val="100000"/>
              </a:lnSpc>
            </a:pPr>
            <a:r>
              <a:rPr lang="en-US" sz="1800" b="1" dirty="0">
                <a:solidFill>
                  <a:srgbClr val="1A2B37"/>
                </a:solidFill>
                <a:effectLst/>
              </a:rPr>
              <a:t>Speech Disabilities</a:t>
            </a:r>
          </a:p>
          <a:p>
            <a:pPr>
              <a:lnSpc>
                <a:spcPct val="100000"/>
              </a:lnSpc>
            </a:pPr>
            <a:r>
              <a:rPr lang="en-US" sz="1800" dirty="0">
                <a:solidFill>
                  <a:srgbClr val="1A2B37"/>
                </a:solidFill>
                <a:effectLst/>
              </a:rPr>
              <a:t>• No speech</a:t>
            </a:r>
          </a:p>
          <a:p>
            <a:pPr>
              <a:lnSpc>
                <a:spcPct val="100000"/>
              </a:lnSpc>
            </a:pPr>
            <a:r>
              <a:rPr lang="en-US" sz="1800" dirty="0">
                <a:solidFill>
                  <a:srgbClr val="1A2B37"/>
                </a:solidFill>
                <a:effectLst/>
              </a:rPr>
              <a:t>• Stuttering</a:t>
            </a:r>
          </a:p>
        </p:txBody>
      </p:sp>
    </p:spTree>
    <p:extLst>
      <p:ext uri="{BB962C8B-B14F-4D97-AF65-F5344CB8AC3E}">
        <p14:creationId xmlns:p14="http://schemas.microsoft.com/office/powerpoint/2010/main" val="16155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Why online accessibility matters to GSU</a:t>
            </a:r>
          </a:p>
        </p:txBody>
      </p:sp>
      <p:sp>
        <p:nvSpPr>
          <p:cNvPr id="7" name="TextBox 6">
            <a:extLst>
              <a:ext uri="{FF2B5EF4-FFF2-40B4-BE49-F238E27FC236}">
                <a16:creationId xmlns:a16="http://schemas.microsoft.com/office/drawing/2014/main" id="{ACBEB480-61EB-8986-5289-52FF7C18A924}"/>
              </a:ext>
            </a:extLst>
          </p:cNvPr>
          <p:cNvSpPr txBox="1"/>
          <p:nvPr/>
        </p:nvSpPr>
        <p:spPr>
          <a:xfrm>
            <a:off x="938812" y="1303325"/>
            <a:ext cx="9866839" cy="1815882"/>
          </a:xfrm>
          <a:prstGeom prst="rect">
            <a:avLst/>
          </a:prstGeom>
          <a:noFill/>
        </p:spPr>
        <p:txBody>
          <a:bodyPr wrap="square">
            <a:spAutoFit/>
          </a:bodyPr>
          <a:lstStyle/>
          <a:p>
            <a:r>
              <a:rPr lang="en-US" dirty="0">
                <a:effectLst/>
              </a:rPr>
              <a:t>The </a:t>
            </a:r>
            <a:r>
              <a:rPr lang="en-US" sz="2000" b="1" dirty="0">
                <a:solidFill>
                  <a:srgbClr val="0070C0"/>
                </a:solidFill>
                <a:effectLst/>
              </a:rPr>
              <a:t>American Disabilities Act  </a:t>
            </a:r>
            <a:r>
              <a:rPr lang="en-US" dirty="0">
                <a:effectLst/>
              </a:rPr>
              <a:t>is a </a:t>
            </a:r>
            <a:r>
              <a:rPr lang="en-US" b="1" dirty="0">
                <a:effectLst/>
              </a:rPr>
              <a:t>civil rights law </a:t>
            </a:r>
            <a:r>
              <a:rPr lang="en-US" dirty="0">
                <a:effectLst/>
              </a:rPr>
              <a:t>that encompasses the broader reach of society to protect individuals with disabilities against discrimination in all areas of “public accommodation” in regards to commerce. </a:t>
            </a:r>
          </a:p>
          <a:p>
            <a:endParaRPr lang="en-US" dirty="0"/>
          </a:p>
          <a:p>
            <a:r>
              <a:rPr lang="en-US" sz="2000" b="1" dirty="0">
                <a:solidFill>
                  <a:srgbClr val="0070C0"/>
                </a:solidFill>
                <a:effectLst/>
              </a:rPr>
              <a:t>Section 508 </a:t>
            </a:r>
            <a:r>
              <a:rPr lang="en-US" dirty="0">
                <a:effectLst/>
              </a:rPr>
              <a:t>is a federal law that requires information and communication technology (ICT) developed, procured, maintained or used by federal agencies to be accessible to people with disabilities. </a:t>
            </a:r>
          </a:p>
        </p:txBody>
      </p:sp>
    </p:spTree>
    <p:extLst>
      <p:ext uri="{BB962C8B-B14F-4D97-AF65-F5344CB8AC3E}">
        <p14:creationId xmlns:p14="http://schemas.microsoft.com/office/powerpoint/2010/main" val="190228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Why online accessibility matters to GSU</a:t>
            </a:r>
          </a:p>
        </p:txBody>
      </p:sp>
      <p:sp>
        <p:nvSpPr>
          <p:cNvPr id="7" name="TextBox 6">
            <a:extLst>
              <a:ext uri="{FF2B5EF4-FFF2-40B4-BE49-F238E27FC236}">
                <a16:creationId xmlns:a16="http://schemas.microsoft.com/office/drawing/2014/main" id="{ACBEB480-61EB-8986-5289-52FF7C18A924}"/>
              </a:ext>
            </a:extLst>
          </p:cNvPr>
          <p:cNvSpPr txBox="1"/>
          <p:nvPr/>
        </p:nvSpPr>
        <p:spPr>
          <a:xfrm>
            <a:off x="938812" y="1303325"/>
            <a:ext cx="9866839" cy="4308872"/>
          </a:xfrm>
          <a:prstGeom prst="rect">
            <a:avLst/>
          </a:prstGeom>
          <a:noFill/>
        </p:spPr>
        <p:txBody>
          <a:bodyPr wrap="square">
            <a:spAutoFit/>
          </a:bodyPr>
          <a:lstStyle/>
          <a:p>
            <a:r>
              <a:rPr lang="en-US" dirty="0">
                <a:effectLst/>
              </a:rPr>
              <a:t>The </a:t>
            </a:r>
            <a:r>
              <a:rPr lang="en-US" sz="2000" b="1" dirty="0">
                <a:solidFill>
                  <a:srgbClr val="0070C0"/>
                </a:solidFill>
                <a:effectLst/>
              </a:rPr>
              <a:t>American Disabilities Act  </a:t>
            </a:r>
            <a:r>
              <a:rPr lang="en-US" dirty="0">
                <a:effectLst/>
              </a:rPr>
              <a:t>is a </a:t>
            </a:r>
            <a:r>
              <a:rPr lang="en-US" b="1" dirty="0">
                <a:effectLst/>
              </a:rPr>
              <a:t>civil rights law </a:t>
            </a:r>
            <a:r>
              <a:rPr lang="en-US" dirty="0">
                <a:effectLst/>
              </a:rPr>
              <a:t>that encompasses the broader reach of society to protect individuals with disabilities against discrimination in all areas of “public accommodation” in regards to commerce. </a:t>
            </a:r>
          </a:p>
          <a:p>
            <a:endParaRPr lang="en-US" dirty="0"/>
          </a:p>
          <a:p>
            <a:r>
              <a:rPr lang="en-US" sz="2000" b="1" dirty="0">
                <a:solidFill>
                  <a:srgbClr val="0070C0"/>
                </a:solidFill>
                <a:effectLst/>
              </a:rPr>
              <a:t>Section 508 </a:t>
            </a:r>
            <a:r>
              <a:rPr lang="en-US" dirty="0">
                <a:effectLst/>
              </a:rPr>
              <a:t>is a federal law that requires information and communication technology (ICT) developed, procured, maintained or used by federal agencies to be accessible to people with disabilities. </a:t>
            </a:r>
          </a:p>
          <a:p>
            <a:endParaRPr lang="en-US" dirty="0"/>
          </a:p>
          <a:p>
            <a:r>
              <a:rPr lang="en-US" b="1" dirty="0">
                <a:effectLst/>
              </a:rPr>
              <a:t>Governors State University is considered a state agency and is both state and federal funded. </a:t>
            </a:r>
          </a:p>
          <a:p>
            <a:endParaRPr lang="en-US" b="1" dirty="0"/>
          </a:p>
          <a:p>
            <a:r>
              <a:rPr lang="en-US" dirty="0">
                <a:effectLst/>
              </a:rPr>
              <a:t>GSU must abide to practices that every state agency abides including accessibility requirements to receive federal/state funding. A yearly audit occurs from agencies hired by the state that investigates whether we adhere to these compliances or are in violation.</a:t>
            </a:r>
          </a:p>
          <a:p>
            <a:endParaRPr lang="en-US" dirty="0"/>
          </a:p>
          <a:p>
            <a:r>
              <a:rPr lang="en-US" dirty="0">
                <a:effectLst/>
              </a:rPr>
              <a:t>If found in violation, </a:t>
            </a:r>
            <a:r>
              <a:rPr lang="en-US" b="1" dirty="0">
                <a:solidFill>
                  <a:srgbClr val="0070C0"/>
                </a:solidFill>
                <a:effectLst/>
              </a:rPr>
              <a:t>GSU will lose funding and may even be fined for every day they are in violation </a:t>
            </a:r>
            <a:r>
              <a:rPr lang="en-US" dirty="0">
                <a:effectLst/>
              </a:rPr>
              <a:t>of the ADA/Section 508 compliance requirements.</a:t>
            </a:r>
          </a:p>
        </p:txBody>
      </p:sp>
    </p:spTree>
    <p:extLst>
      <p:ext uri="{BB962C8B-B14F-4D97-AF65-F5344CB8AC3E}">
        <p14:creationId xmlns:p14="http://schemas.microsoft.com/office/powerpoint/2010/main" val="149465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Why online accessibility matters to GSU</a:t>
            </a:r>
          </a:p>
        </p:txBody>
      </p:sp>
      <p:sp>
        <p:nvSpPr>
          <p:cNvPr id="7" name="TextBox 6">
            <a:extLst>
              <a:ext uri="{FF2B5EF4-FFF2-40B4-BE49-F238E27FC236}">
                <a16:creationId xmlns:a16="http://schemas.microsoft.com/office/drawing/2014/main" id="{ACBEB480-61EB-8986-5289-52FF7C18A924}"/>
              </a:ext>
            </a:extLst>
          </p:cNvPr>
          <p:cNvSpPr txBox="1"/>
          <p:nvPr/>
        </p:nvSpPr>
        <p:spPr>
          <a:xfrm>
            <a:off x="938813" y="1518768"/>
            <a:ext cx="9011431" cy="2862322"/>
          </a:xfrm>
          <a:prstGeom prst="rect">
            <a:avLst/>
          </a:prstGeom>
          <a:noFill/>
        </p:spPr>
        <p:txBody>
          <a:bodyPr wrap="square">
            <a:spAutoFit/>
          </a:bodyPr>
          <a:lstStyle/>
          <a:p>
            <a:r>
              <a:rPr lang="en-US" dirty="0">
                <a:latin typeface="Helvetica" pitchFamily="2" charset="0"/>
              </a:rPr>
              <a:t>It’s not only to government agencies that a university’s ADA compliancy are accountable to, but also with </a:t>
            </a:r>
            <a:r>
              <a:rPr lang="en-US" b="1" dirty="0">
                <a:solidFill>
                  <a:schemeClr val="accent1">
                    <a:lumMod val="75000"/>
                  </a:schemeClr>
                </a:solidFill>
                <a:latin typeface="Helvetica" pitchFamily="2" charset="0"/>
              </a:rPr>
              <a:t>civil lawsuits from disability rights activists for being being non-compliant.</a:t>
            </a:r>
          </a:p>
          <a:p>
            <a:endParaRPr lang="en-US" dirty="0">
              <a:latin typeface="Helvetica" pitchFamily="2" charset="0"/>
            </a:endParaRPr>
          </a:p>
          <a:p>
            <a:r>
              <a:rPr lang="en-US" dirty="0">
                <a:latin typeface="Helvetica" pitchFamily="2" charset="0"/>
              </a:rPr>
              <a:t>There have been thousands of documented lawsuits against higher education institutions where their online communication has failed to meet accessibility issues. Some have resulted in millions of dollars of compensatory awards.</a:t>
            </a:r>
          </a:p>
          <a:p>
            <a:endParaRPr lang="en-US" dirty="0">
              <a:latin typeface="Helvetica" pitchFamily="2" charset="0"/>
            </a:endParaRPr>
          </a:p>
          <a:p>
            <a:r>
              <a:rPr lang="en-US" dirty="0">
                <a:latin typeface="Helvetica" pitchFamily="2" charset="0"/>
              </a:rPr>
              <a:t>If someone with a disability has an issue with a university’s online communication it becomes a civil right violation. </a:t>
            </a:r>
            <a:endParaRPr lang="en-US" dirty="0">
              <a:effectLst/>
              <a:latin typeface="Helvetica" pitchFamily="2" charset="0"/>
            </a:endParaRPr>
          </a:p>
        </p:txBody>
      </p:sp>
    </p:spTree>
    <p:extLst>
      <p:ext uri="{BB962C8B-B14F-4D97-AF65-F5344CB8AC3E}">
        <p14:creationId xmlns:p14="http://schemas.microsoft.com/office/powerpoint/2010/main" val="234145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Why online accessibility matters to GSU</a:t>
            </a:r>
          </a:p>
        </p:txBody>
      </p:sp>
      <p:sp>
        <p:nvSpPr>
          <p:cNvPr id="7" name="TextBox 6">
            <a:extLst>
              <a:ext uri="{FF2B5EF4-FFF2-40B4-BE49-F238E27FC236}">
                <a16:creationId xmlns:a16="http://schemas.microsoft.com/office/drawing/2014/main" id="{ACBEB480-61EB-8986-5289-52FF7C18A924}"/>
              </a:ext>
            </a:extLst>
          </p:cNvPr>
          <p:cNvSpPr txBox="1"/>
          <p:nvPr/>
        </p:nvSpPr>
        <p:spPr>
          <a:xfrm>
            <a:off x="838200" y="1216646"/>
            <a:ext cx="9011431" cy="646331"/>
          </a:xfrm>
          <a:prstGeom prst="rect">
            <a:avLst/>
          </a:prstGeom>
          <a:noFill/>
        </p:spPr>
        <p:txBody>
          <a:bodyPr wrap="square">
            <a:spAutoFit/>
          </a:bodyPr>
          <a:lstStyle/>
          <a:p>
            <a:r>
              <a:rPr lang="en-US" dirty="0">
                <a:latin typeface="Helvetica" pitchFamily="2" charset="0"/>
              </a:rPr>
              <a:t>If someone with a disability has an issue with a university’s online communication it becomes a civil right violation. </a:t>
            </a:r>
          </a:p>
        </p:txBody>
      </p:sp>
      <p:pic>
        <p:nvPicPr>
          <p:cNvPr id="4" name="Picture 3">
            <a:extLst>
              <a:ext uri="{FF2B5EF4-FFF2-40B4-BE49-F238E27FC236}">
                <a16:creationId xmlns:a16="http://schemas.microsoft.com/office/drawing/2014/main" id="{1C6C0488-9C29-2D0B-152D-1C7DF605B552}"/>
              </a:ext>
            </a:extLst>
          </p:cNvPr>
          <p:cNvPicPr>
            <a:picLocks noChangeAspect="1"/>
          </p:cNvPicPr>
          <p:nvPr/>
        </p:nvPicPr>
        <p:blipFill rotWithShape="1">
          <a:blip r:embed="rId2"/>
          <a:srcRect r="18314"/>
          <a:stretch/>
        </p:blipFill>
        <p:spPr>
          <a:xfrm>
            <a:off x="533785" y="2273414"/>
            <a:ext cx="3986844" cy="3912137"/>
          </a:xfrm>
          <a:prstGeom prst="rect">
            <a:avLst/>
          </a:prstGeom>
          <a:ln>
            <a:solidFill>
              <a:schemeClr val="tx2"/>
            </a:solidFill>
          </a:ln>
        </p:spPr>
      </p:pic>
      <p:pic>
        <p:nvPicPr>
          <p:cNvPr id="6" name="Picture 5">
            <a:extLst>
              <a:ext uri="{FF2B5EF4-FFF2-40B4-BE49-F238E27FC236}">
                <a16:creationId xmlns:a16="http://schemas.microsoft.com/office/drawing/2014/main" id="{704C5C11-953F-83A9-0A91-4F3B4ADF3CC9}"/>
              </a:ext>
            </a:extLst>
          </p:cNvPr>
          <p:cNvPicPr>
            <a:picLocks noChangeAspect="1"/>
          </p:cNvPicPr>
          <p:nvPr/>
        </p:nvPicPr>
        <p:blipFill>
          <a:blip r:embed="rId3"/>
          <a:stretch>
            <a:fillRect/>
          </a:stretch>
        </p:blipFill>
        <p:spPr>
          <a:xfrm>
            <a:off x="4064429" y="2031186"/>
            <a:ext cx="4668606" cy="2795628"/>
          </a:xfrm>
          <a:prstGeom prst="rect">
            <a:avLst/>
          </a:prstGeom>
          <a:ln>
            <a:solidFill>
              <a:schemeClr val="tx2"/>
            </a:solidFill>
          </a:ln>
        </p:spPr>
      </p:pic>
      <p:pic>
        <p:nvPicPr>
          <p:cNvPr id="11" name="Picture 10">
            <a:extLst>
              <a:ext uri="{FF2B5EF4-FFF2-40B4-BE49-F238E27FC236}">
                <a16:creationId xmlns:a16="http://schemas.microsoft.com/office/drawing/2014/main" id="{E61C34A9-CA78-88A4-63E2-9BA48DCFC759}"/>
              </a:ext>
            </a:extLst>
          </p:cNvPr>
          <p:cNvPicPr>
            <a:picLocks noChangeAspect="1"/>
          </p:cNvPicPr>
          <p:nvPr/>
        </p:nvPicPr>
        <p:blipFill>
          <a:blip r:embed="rId4"/>
          <a:stretch>
            <a:fillRect/>
          </a:stretch>
        </p:blipFill>
        <p:spPr>
          <a:xfrm>
            <a:off x="8164471" y="2492286"/>
            <a:ext cx="3713854" cy="3474391"/>
          </a:xfrm>
          <a:prstGeom prst="rect">
            <a:avLst/>
          </a:prstGeom>
          <a:ln>
            <a:solidFill>
              <a:schemeClr val="tx2"/>
            </a:solidFill>
          </a:ln>
        </p:spPr>
      </p:pic>
      <p:pic>
        <p:nvPicPr>
          <p:cNvPr id="13" name="Picture 12">
            <a:extLst>
              <a:ext uri="{FF2B5EF4-FFF2-40B4-BE49-F238E27FC236}">
                <a16:creationId xmlns:a16="http://schemas.microsoft.com/office/drawing/2014/main" id="{20D73191-3C1D-CF6C-2054-5547E4D2BE97}"/>
              </a:ext>
            </a:extLst>
          </p:cNvPr>
          <p:cNvPicPr>
            <a:picLocks noChangeAspect="1"/>
          </p:cNvPicPr>
          <p:nvPr/>
        </p:nvPicPr>
        <p:blipFill>
          <a:blip r:embed="rId5"/>
          <a:stretch>
            <a:fillRect/>
          </a:stretch>
        </p:blipFill>
        <p:spPr>
          <a:xfrm>
            <a:off x="4671701" y="3490014"/>
            <a:ext cx="5090138" cy="2695537"/>
          </a:xfrm>
          <a:prstGeom prst="rect">
            <a:avLst/>
          </a:prstGeom>
          <a:ln>
            <a:solidFill>
              <a:schemeClr val="tx2"/>
            </a:solidFill>
          </a:ln>
        </p:spPr>
      </p:pic>
    </p:spTree>
    <p:extLst>
      <p:ext uri="{BB962C8B-B14F-4D97-AF65-F5344CB8AC3E}">
        <p14:creationId xmlns:p14="http://schemas.microsoft.com/office/powerpoint/2010/main" val="136569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F78-4A01-F80F-6E75-BAC72153EE67}"/>
              </a:ext>
            </a:extLst>
          </p:cNvPr>
          <p:cNvSpPr>
            <a:spLocks noGrp="1"/>
          </p:cNvSpPr>
          <p:nvPr>
            <p:ph type="title"/>
          </p:nvPr>
        </p:nvSpPr>
        <p:spPr>
          <a:xfrm>
            <a:off x="838200" y="365125"/>
            <a:ext cx="10515600" cy="993957"/>
          </a:xfrm>
        </p:spPr>
        <p:txBody>
          <a:bodyPr>
            <a:normAutofit/>
          </a:bodyPr>
          <a:lstStyle/>
          <a:p>
            <a:r>
              <a:rPr lang="en-US" sz="4000" b="1" dirty="0">
                <a:solidFill>
                  <a:schemeClr val="accent1">
                    <a:lumMod val="50000"/>
                  </a:schemeClr>
                </a:solidFill>
                <a:latin typeface="Trade Gothic LT Std Cn" pitchFamily="2" charset="0"/>
              </a:rPr>
              <a:t>Why online accessibility matters to GSU</a:t>
            </a:r>
          </a:p>
        </p:txBody>
      </p:sp>
      <p:pic>
        <p:nvPicPr>
          <p:cNvPr id="4" name="Picture 3">
            <a:extLst>
              <a:ext uri="{FF2B5EF4-FFF2-40B4-BE49-F238E27FC236}">
                <a16:creationId xmlns:a16="http://schemas.microsoft.com/office/drawing/2014/main" id="{3FD11686-8132-0FEA-EE0D-6659587943EC}"/>
              </a:ext>
            </a:extLst>
          </p:cNvPr>
          <p:cNvPicPr>
            <a:picLocks noChangeAspect="1"/>
          </p:cNvPicPr>
          <p:nvPr/>
        </p:nvPicPr>
        <p:blipFill>
          <a:blip r:embed="rId2"/>
          <a:stretch>
            <a:fillRect/>
          </a:stretch>
        </p:blipFill>
        <p:spPr>
          <a:xfrm>
            <a:off x="970677" y="1457404"/>
            <a:ext cx="5980730" cy="4443514"/>
          </a:xfrm>
          <a:prstGeom prst="rect">
            <a:avLst/>
          </a:prstGeom>
        </p:spPr>
      </p:pic>
      <p:sp>
        <p:nvSpPr>
          <p:cNvPr id="5" name="TextBox 4">
            <a:extLst>
              <a:ext uri="{FF2B5EF4-FFF2-40B4-BE49-F238E27FC236}">
                <a16:creationId xmlns:a16="http://schemas.microsoft.com/office/drawing/2014/main" id="{670EF6EF-64DE-4078-77B4-4879A84F2E7D}"/>
              </a:ext>
            </a:extLst>
          </p:cNvPr>
          <p:cNvSpPr txBox="1"/>
          <p:nvPr/>
        </p:nvSpPr>
        <p:spPr>
          <a:xfrm>
            <a:off x="7142969" y="1377979"/>
            <a:ext cx="3952494" cy="4216539"/>
          </a:xfrm>
          <a:prstGeom prst="rect">
            <a:avLst/>
          </a:prstGeom>
          <a:noFill/>
        </p:spPr>
        <p:txBody>
          <a:bodyPr wrap="square">
            <a:spAutoFit/>
          </a:bodyPr>
          <a:lstStyle/>
          <a:p>
            <a:r>
              <a:rPr lang="en-US" sz="2000" b="1" dirty="0">
                <a:solidFill>
                  <a:schemeClr val="accent1">
                    <a:lumMod val="75000"/>
                  </a:schemeClr>
                </a:solidFill>
                <a:effectLst/>
                <a:latin typeface="Helvetica" pitchFamily="2" charset="0"/>
              </a:rPr>
              <a:t>Being non ADA and Section 508 compliant results in the university losing tens of thousands if not millions of dollars in federal and state funding and grants as well as compensatory awards from civil lawsuits.</a:t>
            </a:r>
          </a:p>
          <a:p>
            <a:endParaRPr lang="en-US" b="1" dirty="0">
              <a:latin typeface="Helvetica" pitchFamily="2" charset="0"/>
            </a:endParaRPr>
          </a:p>
          <a:p>
            <a:r>
              <a:rPr lang="en-US" dirty="0">
                <a:effectLst/>
                <a:latin typeface="Helvetica" pitchFamily="2" charset="0"/>
              </a:rPr>
              <a:t>Which is why the Marketing &amp; Communication department wants to protect our university from such loss by asking everyone to adhere to ADA and Section 508 compliance.</a:t>
            </a:r>
          </a:p>
        </p:txBody>
      </p:sp>
    </p:spTree>
    <p:extLst>
      <p:ext uri="{BB962C8B-B14F-4D97-AF65-F5344CB8AC3E}">
        <p14:creationId xmlns:p14="http://schemas.microsoft.com/office/powerpoint/2010/main" val="352512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TotalTime>
  <Words>1437</Words>
  <Application>Microsoft Macintosh PowerPoint</Application>
  <PresentationFormat>Widescreen</PresentationFormat>
  <Paragraphs>146</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Helvetica</vt:lpstr>
      <vt:lpstr>Trade Gothic LT Std Bold</vt:lpstr>
      <vt:lpstr>Trade Gothic LT Std Cn</vt:lpstr>
      <vt:lpstr>Office Theme</vt:lpstr>
      <vt:lpstr>GSU BROWN BAG SESSION</vt:lpstr>
      <vt:lpstr>What is “accessibility” and how it matters</vt:lpstr>
      <vt:lpstr>What is “accessibility” and who it serves</vt:lpstr>
      <vt:lpstr>Types of disabilities</vt:lpstr>
      <vt:lpstr>Why online accessibility matters to GSU</vt:lpstr>
      <vt:lpstr>Why online accessibility matters to GSU</vt:lpstr>
      <vt:lpstr>Why online accessibility matters to GSU</vt:lpstr>
      <vt:lpstr>Why online accessibility matters to GSU</vt:lpstr>
      <vt:lpstr>Why online accessibility matters to GSU</vt:lpstr>
      <vt:lpstr>Why online accessibility matters to GSU</vt:lpstr>
      <vt:lpstr>How can GSU become accessible online?</vt:lpstr>
      <vt:lpstr>How can GSU become accessible online?</vt:lpstr>
      <vt:lpstr>How can GSU become accessible online?</vt:lpstr>
      <vt:lpstr>How can GSU become accessible online?</vt:lpstr>
      <vt:lpstr>How can GSU become accessible online?</vt:lpstr>
      <vt:lpstr>How can GSU become accessible online?</vt:lpstr>
      <vt:lpstr>How can GSU become accessible online?</vt:lpstr>
      <vt:lpstr>How can GSU become accessible online?</vt:lpstr>
      <vt:lpstr>How can GSU become accessible online?</vt:lpstr>
      <vt:lpstr>How can GSU become accessible online?</vt:lpstr>
      <vt:lpstr>How can GSU become accessible online?</vt:lpstr>
      <vt:lpstr>How can GSU become accessible online?</vt:lpstr>
      <vt:lpstr>How can GSU become accessible online?</vt:lpstr>
      <vt:lpstr>PowerPoint Presentation</vt:lpstr>
      <vt:lpstr>GSU BROWN BAG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GSU BRANDING</dc:title>
  <dc:creator>De Castro, Antonio</dc:creator>
  <cp:lastModifiedBy>De Castro, Antonio</cp:lastModifiedBy>
  <cp:revision>63</cp:revision>
  <dcterms:created xsi:type="dcterms:W3CDTF">2022-09-27T12:04:44Z</dcterms:created>
  <dcterms:modified xsi:type="dcterms:W3CDTF">2025-11-04T13:54:01Z</dcterms:modified>
</cp:coreProperties>
</file>