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85" r:id="rId3"/>
    <p:sldId id="257" r:id="rId4"/>
    <p:sldId id="265" r:id="rId5"/>
    <p:sldId id="266" r:id="rId6"/>
    <p:sldId id="267" r:id="rId7"/>
    <p:sldId id="268" r:id="rId8"/>
    <p:sldId id="25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82" r:id="rId23"/>
    <p:sldId id="283" r:id="rId24"/>
    <p:sldId id="284" r:id="rId25"/>
    <p:sldId id="261" r:id="rId26"/>
    <p:sldId id="262" r:id="rId27"/>
    <p:sldId id="263" r:id="rId28"/>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C8221597-F7D3-4D16-A962-FF3D812AEA01}">
          <p14:sldIdLst>
            <p14:sldId id="256"/>
            <p14:sldId id="285"/>
            <p14:sldId id="257"/>
          </p14:sldIdLst>
        </p14:section>
        <p14:section name="Untitled Section" id="{F3DFC357-3B1E-46B2-ADCE-FC1B88DECFA8}">
          <p14:sldIdLst>
            <p14:sldId id="265"/>
            <p14:sldId id="266"/>
            <p14:sldId id="267"/>
            <p14:sldId id="268"/>
            <p14:sldId id="258"/>
            <p14:sldId id="269"/>
            <p14:sldId id="270"/>
            <p14:sldId id="271"/>
            <p14:sldId id="272"/>
            <p14:sldId id="273"/>
            <p14:sldId id="274"/>
            <p14:sldId id="275"/>
            <p14:sldId id="276"/>
            <p14:sldId id="277"/>
            <p14:sldId id="278"/>
            <p14:sldId id="279"/>
            <p14:sldId id="280"/>
            <p14:sldId id="281"/>
            <p14:sldId id="282"/>
            <p14:sldId id="283"/>
            <p14:sldId id="284"/>
            <p14:sldId id="261"/>
            <p14:sldId id="262"/>
            <p14:sldId id="263"/>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82" d="100"/>
          <a:sy n="82" d="100"/>
        </p:scale>
        <p:origin x="490" y="7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82762"/>
            <a:ext cx="10222992" cy="80683"/>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000" b="1">
                <a:solidFill>
                  <a:schemeClr val="accent2">
                    <a:lumMod val="75000"/>
                  </a:schemeClr>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1B805F-FF0F-4BAA-A3A3-E4F945D687F8}"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80B5C51-60B3-48EF-AA78-DB950F30DBA2}"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35D676B-6E73-4E3B-A9B3-4966DB9B52A5}"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261F3A6-CC5D-4649-8527-DB0C21FDDFD9}" type="datetimeFigureOut">
              <a:rPr lang="en-US" dirty="0"/>
              <a:t>8/7/2023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b="1">
                <a:solidFill>
                  <a:schemeClr val="accent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lvl1pPr>
              <a:defRPr>
                <a:solidFill>
                  <a:schemeClr val="accent2">
                    <a:lumMod val="50000"/>
                  </a:schemeClr>
                </a:solidFill>
              </a:defRPr>
            </a:lvl1pPr>
          </a:lstStyle>
          <a:p>
            <a:fld id="{5B6F927C-B73E-4F9D-ADFE-F6E23BD7CEE8}" type="datetimeFigureOut">
              <a:rPr lang="en-US" dirty="0"/>
              <a:t>8/7/2023</a:t>
            </a:fld>
            <a:endParaRPr lang="en-US" dirty="0"/>
          </a:p>
        </p:txBody>
      </p:sp>
      <p:sp>
        <p:nvSpPr>
          <p:cNvPr id="5" name="Footer Placeholder 4"/>
          <p:cNvSpPr>
            <a:spLocks noGrp="1"/>
          </p:cNvSpPr>
          <p:nvPr>
            <p:ph type="ftr" sz="quarter" idx="11"/>
          </p:nvPr>
        </p:nvSpPr>
        <p:spPr>
          <a:xfrm>
            <a:off x="2182708" y="6272784"/>
            <a:ext cx="6327648" cy="365125"/>
          </a:xfrm>
        </p:spPr>
        <p:txBody>
          <a:bodyPr/>
          <a:lstStyle>
            <a:lvl1pPr>
              <a:defRPr>
                <a:solidFill>
                  <a:schemeClr val="accent2">
                    <a:lumMod val="50000"/>
                  </a:schemeClr>
                </a:solidFill>
              </a:defRPr>
            </a:lvl1p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5B1FFFF-984A-4EE5-9BF2-EC9310C878F1}" type="datetimeFigureOut">
              <a:rPr lang="en-US" dirty="0"/>
              <a:t>8/7/2023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2">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3271C1-B42E-4A60-A25F-0185B888604B}" type="datetimeFigureOut">
              <a:rPr lang="en-US" dirty="0"/>
              <a:t>8/7/2023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0416292-3725-4763-8973-4C59F0403D99}" type="datetimeFigureOut">
              <a:rPr lang="en-US" dirty="0"/>
              <a:t>8/7/2023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6996D1-8909-469F-911A-4C12C68BF5D9}" type="datetimeFigureOut">
              <a:rPr lang="en-US" dirty="0"/>
              <a:t>8/7/2023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16A73BC-5D11-4675-B334-102E1E8C9B50}" type="datetimeFigureOut">
              <a:rPr lang="en-US" dirty="0"/>
              <a:t>8/7/2023</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2">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2">
                    <a:lumMod val="75000"/>
                  </a:schemeClr>
                </a:solidFill>
              </a:defRPr>
            </a:lvl1pPr>
          </a:lstStyle>
          <a:p>
            <a:fld id="{27B8E45F-652B-4E89-8925-000B0AB8FD98}" type="datetimeFigureOut">
              <a:rPr lang="en-US" dirty="0"/>
              <a:t>8/7/2023</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2">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accent2">
                    <a:lumMod val="50000"/>
                  </a:schemeClr>
                </a:solidFill>
              </a:defRPr>
            </a:lvl1pPr>
          </a:lstStyle>
          <a:p>
            <a:fld id="{C4A3462A-2D5B-48AF-A3D4-EF8A90A50A80}" type="datetimeFigureOut">
              <a:rPr lang="en-US" dirty="0"/>
              <a:t>8/7/2023</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accent2">
                    <a:lumMod val="50000"/>
                  </a:schemeClr>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2">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2"/>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2"/>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ireta.org/"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washingtoncircle.org/" TargetMode="External"/><Relationship Id="rId2" Type="http://schemas.openxmlformats.org/officeDocument/2006/relationships/hyperlink" Target="http://www.niatx.net/"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Recovery Oriented Systems of Care (ROSC)</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780672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startAt="3"/>
            </a:pPr>
            <a:r>
              <a:rPr lang="en-US" sz="2600" b="1" u="sng" dirty="0"/>
              <a:t>Individualized and comprehensive services across the lifespan </a:t>
            </a:r>
            <a:r>
              <a:rPr lang="en-US" sz="2600" dirty="0"/>
              <a:t>Recovery-oriented systems of care will be individualized, comprehensive, stage-appropriate and flexible.  Systems will adapt to needs of individuals rather than requiring individuals to adapt to them.  They will be designed to support recovery across the lifespan.  The approach will change from an acute-based model to one that manages chronic disorders over a lifetime</a:t>
            </a:r>
          </a:p>
          <a:p>
            <a:pPr marL="457200" indent="-457200">
              <a:buFont typeface="+mj-lt"/>
              <a:buAutoNum type="arabicPeriod" startAt="3"/>
            </a:pPr>
            <a:endParaRPr lang="en-US" dirty="0"/>
          </a:p>
          <a:p>
            <a:r>
              <a:rPr lang="en-US" dirty="0"/>
              <a:t>Research has shown that access to and receipt of a comprehensive array of medical, psychological, and social services improves engagement, retention and treatment outcomes</a:t>
            </a:r>
          </a:p>
          <a:p>
            <a:r>
              <a:rPr lang="en-US" dirty="0"/>
              <a:t>Studies find that an when an individual’s full array of needs (e.g. food, clothing medical care, family, psychiatric, vocational concerns, educational) are met, short-and long-term outcomes, including retention in treatment and reduction in substance abuse, are improved.</a:t>
            </a:r>
          </a:p>
          <a:p>
            <a:pPr marL="0" indent="0">
              <a:buNone/>
            </a:pPr>
            <a:endParaRPr lang="en-US" dirty="0"/>
          </a:p>
        </p:txBody>
      </p:sp>
    </p:spTree>
    <p:extLst>
      <p:ext uri="{BB962C8B-B14F-4D97-AF65-F5344CB8AC3E}">
        <p14:creationId xmlns:p14="http://schemas.microsoft.com/office/powerpoint/2010/main" val="5422060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4"/>
            </a:pPr>
            <a:r>
              <a:rPr lang="en-US" sz="2600" b="1" u="sng" dirty="0"/>
              <a:t>Systems anchored in the community </a:t>
            </a:r>
            <a:r>
              <a:rPr lang="en-US" sz="2600" dirty="0"/>
              <a:t>Recovery-oriented systems of care will be nested in the community for the purpose of enhancing the availability of support capacities of families, intimate social networks, community-based institutions, and other people in recovery.</a:t>
            </a:r>
            <a:endParaRPr lang="en-US" dirty="0"/>
          </a:p>
          <a:p>
            <a:r>
              <a:rPr lang="en-US" dirty="0"/>
              <a:t>Research shows that social and community resources promote better recovery outcomes.</a:t>
            </a:r>
          </a:p>
          <a:p>
            <a:pPr marL="0" indent="0">
              <a:buNone/>
            </a:pPr>
            <a:endParaRPr lang="en-US" dirty="0"/>
          </a:p>
        </p:txBody>
      </p:sp>
    </p:spTree>
    <p:extLst>
      <p:ext uri="{BB962C8B-B14F-4D97-AF65-F5344CB8AC3E}">
        <p14:creationId xmlns:p14="http://schemas.microsoft.com/office/powerpoint/2010/main" val="1383959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5"/>
            </a:pPr>
            <a:r>
              <a:rPr lang="en-US" sz="2600" b="1" u="sng" dirty="0"/>
              <a:t>Continuity of Care </a:t>
            </a:r>
            <a:r>
              <a:rPr lang="en-US" sz="2600" dirty="0"/>
              <a:t>Recovery-oriented systems of care will offer a continuum of care, including pretreatment, treatment, continuing care and support throughout recovery.  Individuals will have a full range of stage-appropriate services from which to choose at any point in the recovery process.</a:t>
            </a:r>
            <a:endParaRPr lang="en-US" dirty="0"/>
          </a:p>
          <a:p>
            <a:r>
              <a:rPr lang="en-US" dirty="0"/>
              <a:t>Empirical research (Gruber, Fleetwood and Herring , 2011) has demonstrated that continuing care  contributes to improved treatment outcomes – without continuing care, individuals are more likely to relapse.</a:t>
            </a:r>
          </a:p>
          <a:p>
            <a:pPr marL="0" indent="0">
              <a:buNone/>
            </a:pPr>
            <a:endParaRPr lang="en-US" dirty="0"/>
          </a:p>
        </p:txBody>
      </p:sp>
    </p:spTree>
    <p:extLst>
      <p:ext uri="{BB962C8B-B14F-4D97-AF65-F5344CB8AC3E}">
        <p14:creationId xmlns:p14="http://schemas.microsoft.com/office/powerpoint/2010/main" val="19817194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6"/>
            </a:pPr>
            <a:r>
              <a:rPr lang="en-US" sz="2600" b="1" u="sng" dirty="0"/>
              <a:t>Partnership-consultant relationships </a:t>
            </a:r>
            <a:r>
              <a:rPr lang="en-US" sz="2600" dirty="0"/>
              <a:t>Recovery-oriented systems of care will be patterned after a partnership-consultant model that focuses more on collaboration and less on hierarchy.  Systems will be designed so that individuals feel empowered to direct their own recovery.</a:t>
            </a:r>
            <a:endParaRPr lang="en-US" dirty="0"/>
          </a:p>
          <a:p>
            <a:r>
              <a:rPr lang="en-US" dirty="0"/>
              <a:t>Research shows that therapeutic and trusting relationships enhance engagement and retention (</a:t>
            </a:r>
            <a:r>
              <a:rPr lang="en-US" dirty="0" err="1"/>
              <a:t>Ilgen</a:t>
            </a:r>
            <a:r>
              <a:rPr lang="en-US" dirty="0"/>
              <a:t>, </a:t>
            </a:r>
            <a:r>
              <a:rPr lang="en-US" dirty="0" err="1"/>
              <a:t>Tiet</a:t>
            </a:r>
            <a:r>
              <a:rPr lang="en-US" dirty="0"/>
              <a:t>, Finney and Moos, 2006; </a:t>
            </a:r>
            <a:r>
              <a:rPr lang="en-US" dirty="0" err="1"/>
              <a:t>Ildgn</a:t>
            </a:r>
            <a:r>
              <a:rPr lang="en-US" dirty="0"/>
              <a:t>, McKellar, Moos and Finney, 2006; </a:t>
            </a:r>
            <a:r>
              <a:rPr lang="en-US" dirty="0" err="1"/>
              <a:t>Carten</a:t>
            </a:r>
            <a:r>
              <a:rPr lang="en-US" dirty="0"/>
              <a:t>, 1996).</a:t>
            </a:r>
          </a:p>
          <a:p>
            <a:pPr marL="0" indent="0">
              <a:buNone/>
            </a:pPr>
            <a:endParaRPr lang="en-US" dirty="0"/>
          </a:p>
        </p:txBody>
      </p:sp>
    </p:spTree>
    <p:extLst>
      <p:ext uri="{BB962C8B-B14F-4D97-AF65-F5344CB8AC3E}">
        <p14:creationId xmlns:p14="http://schemas.microsoft.com/office/powerpoint/2010/main" val="3440602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7"/>
            </a:pPr>
            <a:r>
              <a:rPr lang="en-US" sz="2600" b="1" u="sng" dirty="0"/>
              <a:t>Strengths Based </a:t>
            </a:r>
            <a:r>
              <a:rPr lang="en-US" sz="2600" dirty="0"/>
              <a:t>Recovery-oriented systems of care will emphasize individual strengths, assets and resiliencies</a:t>
            </a:r>
            <a:endParaRPr lang="en-US" dirty="0"/>
          </a:p>
          <a:p>
            <a:r>
              <a:rPr lang="en-US" dirty="0"/>
              <a:t>Research shows that individuals who receive strengths based case management  services have improved retention in treatment, lower reported drug and alcohol use and better outcomes related to criminality and employment than those who did not receive the intervention (</a:t>
            </a:r>
            <a:r>
              <a:rPr lang="en-US" dirty="0" err="1"/>
              <a:t>Siegal</a:t>
            </a:r>
            <a:r>
              <a:rPr lang="en-US" dirty="0"/>
              <a:t> and colleagues).</a:t>
            </a:r>
          </a:p>
          <a:p>
            <a:pPr marL="0" indent="0">
              <a:buNone/>
            </a:pPr>
            <a:endParaRPr lang="en-US" dirty="0"/>
          </a:p>
        </p:txBody>
      </p:sp>
    </p:spTree>
    <p:extLst>
      <p:ext uri="{BB962C8B-B14F-4D97-AF65-F5344CB8AC3E}">
        <p14:creationId xmlns:p14="http://schemas.microsoft.com/office/powerpoint/2010/main" val="23947768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8"/>
            </a:pPr>
            <a:r>
              <a:rPr lang="en-US" sz="2600" b="1" u="sng" dirty="0"/>
              <a:t>Culturally Responsive </a:t>
            </a:r>
            <a:r>
              <a:rPr lang="en-US" sz="2600" dirty="0"/>
              <a:t>Recovery-oriented systems of care will be culturally sensitive, competent and responsive.  There will be recognition that beliefs and customs are diverse and can impact the outcomes of recovery efforts.  In addition, the cultures of those who support the recovering individual affect the recovery process.</a:t>
            </a:r>
            <a:endParaRPr lang="en-US" dirty="0"/>
          </a:p>
          <a:p>
            <a:r>
              <a:rPr lang="en-US" dirty="0"/>
              <a:t>Research shows that individuals in a more culturally congruent intervention were more involved in counseling sessions, more willing to self-disclose, more motivated to seek help for drug use-associated problems and more prepared for change (</a:t>
            </a:r>
            <a:r>
              <a:rPr lang="en-US" dirty="0" err="1"/>
              <a:t>Longshore</a:t>
            </a:r>
            <a:r>
              <a:rPr lang="en-US" dirty="0"/>
              <a:t>, Grills and </a:t>
            </a:r>
            <a:r>
              <a:rPr lang="en-US" dirty="0" err="1"/>
              <a:t>Annon</a:t>
            </a:r>
            <a:r>
              <a:rPr lang="en-US" dirty="0"/>
              <a:t>, 1999)</a:t>
            </a:r>
          </a:p>
          <a:p>
            <a:r>
              <a:rPr lang="en-US" dirty="0"/>
              <a:t>Gender- and culture-specific care needs in relation to social structure, ethno-history and cultural context have been shown to influence women’s health and well-being as they move through recovery (Campbell and Alexander, 2002).</a:t>
            </a:r>
          </a:p>
          <a:p>
            <a:pPr marL="0" indent="0">
              <a:buNone/>
            </a:pPr>
            <a:endParaRPr lang="en-US" dirty="0"/>
          </a:p>
        </p:txBody>
      </p:sp>
    </p:spTree>
    <p:extLst>
      <p:ext uri="{BB962C8B-B14F-4D97-AF65-F5344CB8AC3E}">
        <p14:creationId xmlns:p14="http://schemas.microsoft.com/office/powerpoint/2010/main" val="21267622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9"/>
            </a:pPr>
            <a:r>
              <a:rPr lang="en-US" sz="2600" b="1" u="sng" dirty="0"/>
              <a:t>Responsive to personal belief systems </a:t>
            </a:r>
            <a:r>
              <a:rPr lang="en-US" sz="2600" dirty="0"/>
              <a:t>Recovery-oriented systems of care will respect the spiritual, religious and/or secular beliefs of those they serve and provide linkages to an array of recovery options that are consistent with these beliefs.</a:t>
            </a:r>
            <a:endParaRPr lang="en-US" dirty="0"/>
          </a:p>
          <a:p>
            <a:r>
              <a:rPr lang="en-US" dirty="0"/>
              <a:t>Research shows religious involvement and spiritual (re)engagement appear to be correlated with and facilitate the process of recovery. </a:t>
            </a:r>
          </a:p>
          <a:p>
            <a:r>
              <a:rPr lang="en-US" dirty="0"/>
              <a:t>Evidence shows that spirituality and faith may facilitate the process of recovery and promote improvements in long-term recovery.</a:t>
            </a:r>
          </a:p>
        </p:txBody>
      </p:sp>
    </p:spTree>
    <p:extLst>
      <p:ext uri="{BB962C8B-B14F-4D97-AF65-F5344CB8AC3E}">
        <p14:creationId xmlns:p14="http://schemas.microsoft.com/office/powerpoint/2010/main" val="2906608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10"/>
            </a:pPr>
            <a:r>
              <a:rPr lang="en-US" sz="2600" b="1" u="sng" dirty="0"/>
              <a:t>Commitment to peer recovery services </a:t>
            </a:r>
            <a:r>
              <a:rPr lang="en-US" sz="2600" dirty="0"/>
              <a:t>Recovery-oriented systems of care will include peer recovery support services.  Individuals with personal experiences will provide these valuable services.</a:t>
            </a:r>
            <a:endParaRPr lang="en-US" dirty="0"/>
          </a:p>
          <a:p>
            <a:r>
              <a:rPr lang="en-US" dirty="0"/>
              <a:t>Research shows that seeing or visualizing those similar to oneself performing activities typically increases one’s belief in one’s own ability to perform those activities and facilitates successful management of one’s chronic illness. </a:t>
            </a:r>
          </a:p>
          <a:p>
            <a:r>
              <a:rPr lang="en-US" dirty="0"/>
              <a:t>Peer support has been identified in the Chronic Care Model as a method to support patients in their illness self-management.</a:t>
            </a:r>
          </a:p>
        </p:txBody>
      </p:sp>
    </p:spTree>
    <p:extLst>
      <p:ext uri="{BB962C8B-B14F-4D97-AF65-F5344CB8AC3E}">
        <p14:creationId xmlns:p14="http://schemas.microsoft.com/office/powerpoint/2010/main" val="18041256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startAt="11"/>
            </a:pPr>
            <a:r>
              <a:rPr lang="en-US" sz="2600" b="1" u="sng" dirty="0"/>
              <a:t>Inclusion of the voices and experiences of recovering individuals and their families </a:t>
            </a:r>
            <a:r>
              <a:rPr lang="en-US" sz="2600" dirty="0"/>
              <a:t>The voices and experiences of people in recovery and their family members will contribute to the design and implementation of recovery oriented-systems of care.  People in recovery and their family members will be included among decision-makers and have oversight responsibilities for service provision.  Recovering individuals and family members will be prominently and authentically represented on advisory councils, boards, task forces and committees at the Federal, State and local levels.</a:t>
            </a:r>
            <a:endParaRPr lang="en-US" dirty="0"/>
          </a:p>
          <a:p>
            <a:r>
              <a:rPr lang="en-US" dirty="0"/>
              <a:t>Research shows that giving mental health consumers a significant role in shaping services, policies and research improves services.</a:t>
            </a:r>
          </a:p>
        </p:txBody>
      </p:sp>
    </p:spTree>
    <p:extLst>
      <p:ext uri="{BB962C8B-B14F-4D97-AF65-F5344CB8AC3E}">
        <p14:creationId xmlns:p14="http://schemas.microsoft.com/office/powerpoint/2010/main" val="28207981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12"/>
            </a:pPr>
            <a:r>
              <a:rPr lang="en-US" sz="2600" b="1" u="sng" dirty="0"/>
              <a:t>Integrated services </a:t>
            </a:r>
            <a:r>
              <a:rPr lang="en-US" sz="2600" dirty="0"/>
              <a:t> Recovery-oriented systems of care will coordinate and/or integrate efforts across service systems to achieve an integrated process that responds effectively to the individual’s unique constellation of strengths, desires and needs.</a:t>
            </a:r>
          </a:p>
          <a:p>
            <a:r>
              <a:rPr lang="en-US" dirty="0"/>
              <a:t>Research shows that integrating care has been shown to optimize recovery outcomes and improve the cost-effectiveness of delivering services.</a:t>
            </a:r>
          </a:p>
          <a:p>
            <a:r>
              <a:rPr lang="en-US" dirty="0"/>
              <a:t>Research has demonstrated the efficacy and effectiveness of providing onsite primary medical care and ancillary services in addictions treatment settings and integrating addictions services into other settings.</a:t>
            </a:r>
          </a:p>
        </p:txBody>
      </p:sp>
    </p:spTree>
    <p:extLst>
      <p:ext uri="{BB962C8B-B14F-4D97-AF65-F5344CB8AC3E}">
        <p14:creationId xmlns:p14="http://schemas.microsoft.com/office/powerpoint/2010/main" val="18987738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Key documents for this topic	</a:t>
            </a:r>
          </a:p>
        </p:txBody>
      </p:sp>
      <p:sp>
        <p:nvSpPr>
          <p:cNvPr id="3" name="Content Placeholder 2"/>
          <p:cNvSpPr>
            <a:spLocks noGrp="1"/>
          </p:cNvSpPr>
          <p:nvPr>
            <p:ph idx="1"/>
          </p:nvPr>
        </p:nvSpPr>
        <p:spPr/>
        <p:txBody>
          <a:bodyPr/>
          <a:lstStyle/>
          <a:p>
            <a:r>
              <a:rPr lang="en-US" dirty="0"/>
              <a:t>“</a:t>
            </a:r>
            <a:r>
              <a:rPr lang="en-US" i="1" dirty="0"/>
              <a:t>Guiding Principles and Elements of Recovery-Oriented Systems of Care:  What do we know from the Research?” </a:t>
            </a:r>
            <a:r>
              <a:rPr lang="en-US" dirty="0"/>
              <a:t>(August, 2009)</a:t>
            </a:r>
          </a:p>
          <a:p>
            <a:r>
              <a:rPr lang="en-US" i="1" dirty="0"/>
              <a:t>“Operationalizing Recovery-Oriented Systems” </a:t>
            </a:r>
            <a:r>
              <a:rPr lang="en-US" dirty="0"/>
              <a:t>(Expert Panel Meeting Report 05/22-23/2012 -0 prepared for Substance Abuse and Mental Health Services Administration, 08/17/2012)</a:t>
            </a:r>
          </a:p>
          <a:p>
            <a:r>
              <a:rPr lang="en-US" dirty="0"/>
              <a:t>Other Key documents:</a:t>
            </a:r>
          </a:p>
          <a:p>
            <a:pPr lvl="1"/>
            <a:r>
              <a:rPr lang="en-US" i="1" dirty="0"/>
              <a:t>“Building the Science of Recovery”</a:t>
            </a:r>
            <a:r>
              <a:rPr lang="en-US" dirty="0"/>
              <a:t> (Research Brief, January 2009 – Institute for Research, Education and Training in Addictions, </a:t>
            </a:r>
            <a:r>
              <a:rPr lang="en-US" dirty="0">
                <a:hlinkClick r:id="rId2"/>
              </a:rPr>
              <a:t>www.ireta.org</a:t>
            </a:r>
            <a:r>
              <a:rPr lang="en-US" dirty="0"/>
              <a:t> )</a:t>
            </a:r>
          </a:p>
          <a:p>
            <a:pPr lvl="1"/>
            <a:r>
              <a:rPr lang="en-US" dirty="0"/>
              <a:t>“</a:t>
            </a:r>
            <a:r>
              <a:rPr lang="en-US" i="1" dirty="0"/>
              <a:t>Recovery Management and Recovery-Oriented Systems of Care:  Scientific Rationale and Promising Practices</a:t>
            </a:r>
            <a:r>
              <a:rPr lang="en-US" dirty="0"/>
              <a:t>” (William White, Senior Research Consultant, Chestnut Health Systems</a:t>
            </a:r>
          </a:p>
        </p:txBody>
      </p:sp>
    </p:spTree>
    <p:extLst>
      <p:ext uri="{BB962C8B-B14F-4D97-AF65-F5344CB8AC3E}">
        <p14:creationId xmlns:p14="http://schemas.microsoft.com/office/powerpoint/2010/main" val="3388462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startAt="13"/>
            </a:pPr>
            <a:r>
              <a:rPr lang="en-US" sz="2600" b="1" u="sng" dirty="0"/>
              <a:t>Systems wide education and training</a:t>
            </a:r>
            <a:r>
              <a:rPr lang="en-US" sz="2600" dirty="0"/>
              <a:t> Recovery-oriented systems of care will ensure that concepts of recovery and wellness are foundational elements of curricula, certification, licensure, accreditation and testing mechanisms.  The workforce also requires continual training, at every level, to reinforce the tenets of recovery-oriented systems of care. </a:t>
            </a:r>
          </a:p>
          <a:p>
            <a:r>
              <a:rPr lang="en-US" dirty="0"/>
              <a:t>Educational interventions have been shown to improve physician performance and patient </a:t>
            </a:r>
            <a:r>
              <a:rPr lang="en-US" dirty="0" err="1"/>
              <a:t>idenfication</a:t>
            </a:r>
            <a:r>
              <a:rPr lang="en-US" dirty="0"/>
              <a:t> and outcomes of care. </a:t>
            </a:r>
          </a:p>
          <a:p>
            <a:r>
              <a:rPr lang="en-US" dirty="0"/>
              <a:t>Furthermore, (</a:t>
            </a:r>
            <a:r>
              <a:rPr lang="en-US" dirty="0" err="1"/>
              <a:t>Bukstein</a:t>
            </a:r>
            <a:r>
              <a:rPr lang="en-US" dirty="0"/>
              <a:t> et al, 2005) found that continuing education is essential to providing care that is based on the latest clinical and service interventions.</a:t>
            </a:r>
          </a:p>
        </p:txBody>
      </p:sp>
    </p:spTree>
    <p:extLst>
      <p:ext uri="{BB962C8B-B14F-4D97-AF65-F5344CB8AC3E}">
        <p14:creationId xmlns:p14="http://schemas.microsoft.com/office/powerpoint/2010/main" val="26073638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14"/>
            </a:pPr>
            <a:r>
              <a:rPr lang="en-US" sz="2600" b="1" u="sng" dirty="0"/>
              <a:t>Ongoing monitoring and research </a:t>
            </a:r>
            <a:r>
              <a:rPr lang="en-US" sz="2600" dirty="0"/>
              <a:t>Recovery-oriented systems of care will provide ongoing monitoring and feedback with assertive outreach efforts to promote continual participation, re-motivation and reengagement.</a:t>
            </a:r>
          </a:p>
          <a:p>
            <a:r>
              <a:rPr lang="en-US" dirty="0"/>
              <a:t>Models of ongoing monitoring and early re-intervention occupy a central role in the long-term management of chronic medical conditions.  </a:t>
            </a:r>
          </a:p>
          <a:p>
            <a:r>
              <a:rPr lang="en-US" dirty="0"/>
              <a:t>The evidence shows that it is necessary to continuously evaluate and maintain connections with individuals in recovery, and by doing so, individuals at risk for relapse can reenter treatment at an earlier point of relapse.   (Individuals who are readmitted sooner after relapse have better short- and long-term abstinence, improved outcome measures for employment and criminality and lower associated substance use problems).</a:t>
            </a:r>
          </a:p>
        </p:txBody>
      </p:sp>
    </p:spTree>
    <p:extLst>
      <p:ext uri="{BB962C8B-B14F-4D97-AF65-F5344CB8AC3E}">
        <p14:creationId xmlns:p14="http://schemas.microsoft.com/office/powerpoint/2010/main" val="1616379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fontScale="85000" lnSpcReduction="20000"/>
          </a:bodyPr>
          <a:lstStyle/>
          <a:p>
            <a:pPr marL="514350" indent="-514350">
              <a:buFont typeface="+mj-lt"/>
              <a:buAutoNum type="arabicPeriod" startAt="15"/>
            </a:pPr>
            <a:r>
              <a:rPr lang="en-US" sz="2600" b="1" u="sng" dirty="0"/>
              <a:t>Outcomes driven </a:t>
            </a:r>
            <a:r>
              <a:rPr lang="en-US" sz="2600" dirty="0"/>
              <a:t>Recovery-oriented systems of care will be guided by recovery-based process and outcome measured.  These measures will be developed in collaboration with individuals in recovery.  Outcome measures will reflect the long-term global effects of the recovery process on the individual, family and community; not just remission of biomedical symptoms.  Outcomes will be measurable and include benchmarks of quality of life changes.</a:t>
            </a:r>
          </a:p>
          <a:p>
            <a:r>
              <a:rPr lang="en-US" dirty="0"/>
              <a:t>Process of Care and Performance measures are aimed at improving treatment access and retention for individuals with substance use problems and disorders. Several entities and projects focused on measuring process measures:  Network for the Improvement of Addiction Treatment (</a:t>
            </a:r>
            <a:r>
              <a:rPr lang="en-US" dirty="0" err="1"/>
              <a:t>NIATx</a:t>
            </a:r>
            <a:r>
              <a:rPr lang="en-US" dirty="0"/>
              <a:t>:  </a:t>
            </a:r>
            <a:r>
              <a:rPr lang="en-US" dirty="0">
                <a:hlinkClick r:id="rId2"/>
              </a:rPr>
              <a:t>http://www.niatx.net</a:t>
            </a:r>
            <a:r>
              <a:rPr lang="en-US" dirty="0"/>
              <a:t> ; Washington Circle (</a:t>
            </a:r>
            <a:r>
              <a:rPr lang="en-US" dirty="0">
                <a:hlinkClick r:id="rId3"/>
              </a:rPr>
              <a:t>http://www.washingtoncircle.org</a:t>
            </a:r>
            <a:r>
              <a:rPr lang="en-US" dirty="0"/>
              <a:t> )</a:t>
            </a:r>
          </a:p>
          <a:p>
            <a:r>
              <a:rPr lang="en-US" dirty="0"/>
              <a:t>Outcome studies that measure indicators of life changes (including substance use behavior, employment, health, social support, education, criminal behavior)  through Drug Abuse Treatment Outcome Study (NIDA), National Treatment Improvement Evaluation Study (NTIES), Alcohol and Drug Services Study (ADSS)</a:t>
            </a:r>
          </a:p>
        </p:txBody>
      </p:sp>
    </p:spTree>
    <p:extLst>
      <p:ext uri="{BB962C8B-B14F-4D97-AF65-F5344CB8AC3E}">
        <p14:creationId xmlns:p14="http://schemas.microsoft.com/office/powerpoint/2010/main" val="4551187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16"/>
            </a:pPr>
            <a:r>
              <a:rPr lang="en-US" sz="2600" b="1" u="sng" dirty="0"/>
              <a:t>Research Based </a:t>
            </a:r>
            <a:r>
              <a:rPr lang="en-US" sz="2600" dirty="0"/>
              <a:t>Recovery-oriented systems of care will be informed by research.  Additional research on individuals in recovery, recovery venues and the process of recovery, including cultural and spiritual aspects is essential.  Research will be supplemented by experiences of people in recovery.</a:t>
            </a:r>
          </a:p>
        </p:txBody>
      </p:sp>
    </p:spTree>
    <p:extLst>
      <p:ext uri="{BB962C8B-B14F-4D97-AF65-F5344CB8AC3E}">
        <p14:creationId xmlns:p14="http://schemas.microsoft.com/office/powerpoint/2010/main" val="3805421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a:bodyPr>
          <a:lstStyle/>
          <a:p>
            <a:pPr marL="514350" indent="-514350">
              <a:buFont typeface="+mj-lt"/>
              <a:buAutoNum type="arabicPeriod" startAt="17"/>
            </a:pPr>
            <a:r>
              <a:rPr lang="en-US" sz="2600" b="1" u="sng" dirty="0"/>
              <a:t>Adequately and Flexibly financed </a:t>
            </a:r>
            <a:r>
              <a:rPr lang="en-US" sz="2600" dirty="0"/>
              <a:t>Recovery-oriented systems of care will be adequately financed to permit access to a full continuum of services ranging from detoxification and treatment to continuing care and recovery support.  In addition, funding will be sufficiently flexible to permit unbundling of services, enabling the establishment of a customized array of services that can evolve over time in support of an individual’s recovery.</a:t>
            </a:r>
          </a:p>
        </p:txBody>
      </p:sp>
    </p:spTree>
    <p:extLst>
      <p:ext uri="{BB962C8B-B14F-4D97-AF65-F5344CB8AC3E}">
        <p14:creationId xmlns:p14="http://schemas.microsoft.com/office/powerpoint/2010/main" val="9024876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SAMHSA’ proposed cyclical steps of operationalizing ROSC</a:t>
            </a:r>
          </a:p>
        </p:txBody>
      </p:sp>
      <p:sp>
        <p:nvSpPr>
          <p:cNvPr id="3" name="Content Placeholder 2"/>
          <p:cNvSpPr>
            <a:spLocks noGrp="1"/>
          </p:cNvSpPr>
          <p:nvPr>
            <p:ph idx="1"/>
          </p:nvPr>
        </p:nvSpPr>
        <p:spPr/>
        <p:txBody>
          <a:bodyPr/>
          <a:lstStyle/>
          <a:p>
            <a:r>
              <a:rPr lang="en-US" dirty="0"/>
              <a:t>Create a conceptual framework</a:t>
            </a:r>
          </a:p>
          <a:p>
            <a:r>
              <a:rPr lang="en-US" dirty="0"/>
              <a:t>Conduct a needs assessment</a:t>
            </a:r>
          </a:p>
          <a:p>
            <a:r>
              <a:rPr lang="en-US" dirty="0"/>
              <a:t>Build capacity</a:t>
            </a:r>
          </a:p>
          <a:p>
            <a:r>
              <a:rPr lang="en-US" dirty="0"/>
              <a:t>Develop a strategic plan</a:t>
            </a:r>
          </a:p>
          <a:p>
            <a:r>
              <a:rPr lang="en-US" dirty="0"/>
              <a:t>Implementation the strategic plan by aligning  financing, policies and procedures and</a:t>
            </a:r>
          </a:p>
          <a:p>
            <a:r>
              <a:rPr lang="en-US" dirty="0"/>
              <a:t>Evaluate the process and outcomes (which affects the conceptual framework)</a:t>
            </a:r>
          </a:p>
        </p:txBody>
      </p:sp>
    </p:spTree>
    <p:extLst>
      <p:ext uri="{BB962C8B-B14F-4D97-AF65-F5344CB8AC3E}">
        <p14:creationId xmlns:p14="http://schemas.microsoft.com/office/powerpoint/2010/main" val="38679655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Examples of ROSC</a:t>
            </a:r>
          </a:p>
        </p:txBody>
      </p:sp>
      <p:sp>
        <p:nvSpPr>
          <p:cNvPr id="3" name="Content Placeholder 2"/>
          <p:cNvSpPr>
            <a:spLocks noGrp="1"/>
          </p:cNvSpPr>
          <p:nvPr>
            <p:ph idx="1"/>
          </p:nvPr>
        </p:nvSpPr>
        <p:spPr/>
        <p:txBody>
          <a:bodyPr/>
          <a:lstStyle/>
          <a:p>
            <a:r>
              <a:rPr lang="en-US" sz="2800" b="1" u="sng" dirty="0"/>
              <a:t>Connecticut</a:t>
            </a:r>
          </a:p>
          <a:p>
            <a:r>
              <a:rPr lang="en-US" i="1" dirty="0"/>
              <a:t>Phase One:  </a:t>
            </a:r>
            <a:r>
              <a:rPr lang="en-US" dirty="0"/>
              <a:t>direction and development of ROSC was established by defining principles and core values, creating consensus and creating awareness.</a:t>
            </a:r>
          </a:p>
          <a:p>
            <a:r>
              <a:rPr lang="en-US" i="1" dirty="0"/>
              <a:t>Phase Two:  </a:t>
            </a:r>
            <a:r>
              <a:rPr lang="en-US" dirty="0"/>
              <a:t>Initiating change by assessing organizational capacity, workforce development needs and service system re-design (including funding re-alignment).</a:t>
            </a:r>
          </a:p>
          <a:p>
            <a:r>
              <a:rPr lang="en-US" i="1" dirty="0"/>
              <a:t>Phase Three:  </a:t>
            </a:r>
            <a:r>
              <a:rPr lang="en-US" dirty="0"/>
              <a:t>Focus on increasing depth and complexity of ROSC through advanced training, establishing performance measures, and implementing policy and resource changes</a:t>
            </a:r>
          </a:p>
        </p:txBody>
      </p:sp>
    </p:spTree>
    <p:extLst>
      <p:ext uri="{BB962C8B-B14F-4D97-AF65-F5344CB8AC3E}">
        <p14:creationId xmlns:p14="http://schemas.microsoft.com/office/powerpoint/2010/main" val="33909240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Two Examples of ROSC</a:t>
            </a:r>
          </a:p>
        </p:txBody>
      </p:sp>
      <p:sp>
        <p:nvSpPr>
          <p:cNvPr id="3" name="Content Placeholder 2"/>
          <p:cNvSpPr>
            <a:spLocks noGrp="1"/>
          </p:cNvSpPr>
          <p:nvPr>
            <p:ph idx="1"/>
          </p:nvPr>
        </p:nvSpPr>
        <p:spPr/>
        <p:txBody>
          <a:bodyPr/>
          <a:lstStyle/>
          <a:p>
            <a:r>
              <a:rPr lang="en-US" sz="2800" b="1" u="sng" dirty="0"/>
              <a:t>Philadelphia</a:t>
            </a:r>
          </a:p>
          <a:p>
            <a:r>
              <a:rPr lang="en-US" i="1" dirty="0"/>
              <a:t>Seven Building Blocks to creating a ROSC:</a:t>
            </a:r>
          </a:p>
          <a:p>
            <a:pPr marL="457200" indent="-457200">
              <a:buFont typeface="+mj-lt"/>
              <a:buAutoNum type="arabicPeriod"/>
            </a:pPr>
            <a:r>
              <a:rPr lang="en-US" i="1" dirty="0"/>
              <a:t>Aligning treatment</a:t>
            </a:r>
          </a:p>
          <a:p>
            <a:pPr marL="457200" indent="-457200">
              <a:buFont typeface="+mj-lt"/>
              <a:buAutoNum type="arabicPeriod"/>
            </a:pPr>
            <a:r>
              <a:rPr lang="en-US" i="1" dirty="0"/>
              <a:t>Providing individualized and high quality services</a:t>
            </a:r>
          </a:p>
          <a:p>
            <a:pPr marL="457200" indent="-457200">
              <a:buFont typeface="+mj-lt"/>
              <a:buAutoNum type="arabicPeriod"/>
            </a:pPr>
            <a:r>
              <a:rPr lang="en-US" i="1" dirty="0"/>
              <a:t>Integrating recovery support services (RSS)</a:t>
            </a:r>
          </a:p>
          <a:p>
            <a:pPr marL="457200" indent="-457200">
              <a:buFont typeface="+mj-lt"/>
              <a:buAutoNum type="arabicPeriod"/>
            </a:pPr>
            <a:r>
              <a:rPr lang="en-US" i="1" dirty="0"/>
              <a:t>Culture of peer leadership</a:t>
            </a:r>
          </a:p>
          <a:p>
            <a:pPr marL="457200" indent="-457200">
              <a:buFont typeface="+mj-lt"/>
              <a:buAutoNum type="arabicPeriod"/>
            </a:pPr>
            <a:r>
              <a:rPr lang="en-US" i="1" dirty="0"/>
              <a:t>Intentional strategies of supporting communities</a:t>
            </a:r>
          </a:p>
          <a:p>
            <a:pPr marL="457200" indent="-457200">
              <a:buFont typeface="+mj-lt"/>
              <a:buAutoNum type="arabicPeriod"/>
            </a:pPr>
            <a:r>
              <a:rPr lang="en-US" i="1" dirty="0"/>
              <a:t>Facilitating processes and partnerships</a:t>
            </a:r>
          </a:p>
          <a:p>
            <a:pPr marL="457200" indent="-457200">
              <a:buFont typeface="+mj-lt"/>
              <a:buAutoNum type="arabicPeriod"/>
            </a:pPr>
            <a:r>
              <a:rPr lang="en-US" i="1" dirty="0"/>
              <a:t>Aligning administrative structures</a:t>
            </a:r>
            <a:endParaRPr lang="en-US" dirty="0"/>
          </a:p>
        </p:txBody>
      </p:sp>
    </p:spTree>
    <p:extLst>
      <p:ext uri="{BB962C8B-B14F-4D97-AF65-F5344CB8AC3E}">
        <p14:creationId xmlns:p14="http://schemas.microsoft.com/office/powerpoint/2010/main" val="22904429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ROSC is…</a:t>
            </a:r>
          </a:p>
        </p:txBody>
      </p:sp>
      <p:sp>
        <p:nvSpPr>
          <p:cNvPr id="3" name="Content Placeholder 2"/>
          <p:cNvSpPr>
            <a:spLocks noGrp="1"/>
          </p:cNvSpPr>
          <p:nvPr>
            <p:ph idx="1"/>
          </p:nvPr>
        </p:nvSpPr>
        <p:spPr/>
        <p:txBody>
          <a:bodyPr>
            <a:noAutofit/>
          </a:bodyPr>
          <a:lstStyle/>
          <a:p>
            <a:r>
              <a:rPr lang="en-US" sz="4000" dirty="0"/>
              <a:t>A framework for coordinating multiple systems, services and supports that are Person Centered and Designed to readily adjust to meet the individuals needs and chosen pathway to recovery (Kaplan, 2008)</a:t>
            </a:r>
          </a:p>
        </p:txBody>
      </p:sp>
    </p:spTree>
    <p:extLst>
      <p:ext uri="{BB962C8B-B14F-4D97-AF65-F5344CB8AC3E}">
        <p14:creationId xmlns:p14="http://schemas.microsoft.com/office/powerpoint/2010/main" val="7688441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Text Placeholder 2"/>
          <p:cNvSpPr>
            <a:spLocks noGrp="1"/>
          </p:cNvSpPr>
          <p:nvPr>
            <p:ph type="body"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
        <p:nvSpPr>
          <p:cNvPr id="5" name="Text Placeholder 4"/>
          <p:cNvSpPr>
            <a:spLocks noGrp="1"/>
          </p:cNvSpPr>
          <p:nvPr>
            <p:ph type="body" sz="quarter" idx="3"/>
          </p:nvPr>
        </p:nvSpPr>
        <p:spPr/>
        <p:txBody>
          <a:bodyPr/>
          <a:lstStyle/>
          <a:p>
            <a:endParaRPr lang="en-US"/>
          </a:p>
        </p:txBody>
      </p:sp>
      <p:sp>
        <p:nvSpPr>
          <p:cNvPr id="6" name="Content Placeholder 5"/>
          <p:cNvSpPr>
            <a:spLocks noGrp="1"/>
          </p:cNvSpPr>
          <p:nvPr>
            <p:ph sz="quarter" idx="4"/>
          </p:nvPr>
        </p:nvSpPr>
        <p:spPr/>
        <p:txBody>
          <a:bodyPr/>
          <a:lstStyle/>
          <a:p>
            <a:endParaRPr lang="en-US"/>
          </a:p>
        </p:txBody>
      </p:sp>
      <p:pic>
        <p:nvPicPr>
          <p:cNvPr id="7" name="Picture 6"/>
          <p:cNvPicPr>
            <a:picLocks noChangeAspect="1"/>
          </p:cNvPicPr>
          <p:nvPr/>
        </p:nvPicPr>
        <p:blipFill>
          <a:blip r:embed="rId2"/>
          <a:stretch>
            <a:fillRect/>
          </a:stretch>
        </p:blipFill>
        <p:spPr>
          <a:xfrm>
            <a:off x="1188974" y="-968573"/>
            <a:ext cx="9814051" cy="8795146"/>
          </a:xfrm>
          <a:prstGeom prst="rect">
            <a:avLst/>
          </a:prstGeom>
        </p:spPr>
      </p:pic>
    </p:spTree>
    <p:extLst>
      <p:ext uri="{BB962C8B-B14F-4D97-AF65-F5344CB8AC3E}">
        <p14:creationId xmlns:p14="http://schemas.microsoft.com/office/powerpoint/2010/main" val="39206581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is beginning to emerge supporting ROSC</a:t>
            </a:r>
          </a:p>
        </p:txBody>
      </p:sp>
      <p:sp>
        <p:nvSpPr>
          <p:cNvPr id="3" name="Text Placeholder 2"/>
          <p:cNvSpPr>
            <a:spLocks noGrp="1"/>
          </p:cNvSpPr>
          <p:nvPr>
            <p:ph type="body" idx="1"/>
          </p:nvPr>
        </p:nvSpPr>
        <p:spPr/>
        <p:txBody>
          <a:bodyPr>
            <a:normAutofit fontScale="85000" lnSpcReduction="20000"/>
          </a:bodyPr>
          <a:lstStyle/>
          <a:p>
            <a:r>
              <a:rPr lang="en-US" dirty="0"/>
              <a:t>O’Connell, </a:t>
            </a:r>
            <a:r>
              <a:rPr lang="en-US" dirty="0" err="1"/>
              <a:t>Tondora</a:t>
            </a:r>
            <a:r>
              <a:rPr lang="en-US" dirty="0"/>
              <a:t>, </a:t>
            </a:r>
            <a:r>
              <a:rPr lang="en-US" dirty="0" err="1"/>
              <a:t>Croog</a:t>
            </a:r>
            <a:r>
              <a:rPr lang="en-US" dirty="0"/>
              <a:t>, Evans, Davidson (2005 </a:t>
            </a:r>
            <a:r>
              <a:rPr lang="en-US" i="1" dirty="0"/>
              <a:t>Psychiatric Rehabilitation Journal)</a:t>
            </a:r>
          </a:p>
        </p:txBody>
      </p:sp>
      <p:sp>
        <p:nvSpPr>
          <p:cNvPr id="4" name="Content Placeholder 3"/>
          <p:cNvSpPr>
            <a:spLocks noGrp="1"/>
          </p:cNvSpPr>
          <p:nvPr>
            <p:ph sz="half" idx="2"/>
          </p:nvPr>
        </p:nvSpPr>
        <p:spPr/>
        <p:txBody>
          <a:bodyPr/>
          <a:lstStyle/>
          <a:p>
            <a:r>
              <a:rPr lang="en-US" dirty="0"/>
              <a:t>Conducted a comprehensive review of the literature on mental illness and addiction recovery that identified the elements of a recovery oriented-environment</a:t>
            </a:r>
          </a:p>
        </p:txBody>
      </p:sp>
      <p:sp>
        <p:nvSpPr>
          <p:cNvPr id="5" name="Text Placeholder 4"/>
          <p:cNvSpPr>
            <a:spLocks noGrp="1"/>
          </p:cNvSpPr>
          <p:nvPr>
            <p:ph type="body" sz="quarter" idx="3"/>
          </p:nvPr>
        </p:nvSpPr>
        <p:spPr/>
        <p:txBody>
          <a:bodyPr>
            <a:normAutofit fontScale="92500"/>
          </a:bodyPr>
          <a:lstStyle/>
          <a:p>
            <a:r>
              <a:rPr lang="en-US" dirty="0"/>
              <a:t>Gagne, White and Anthony (2007 </a:t>
            </a:r>
            <a:r>
              <a:rPr lang="en-US" i="1" dirty="0"/>
              <a:t>Psychiatric Rehabilitation Journal</a:t>
            </a:r>
            <a:r>
              <a:rPr lang="en-US" dirty="0"/>
              <a:t>)</a:t>
            </a:r>
          </a:p>
        </p:txBody>
      </p:sp>
      <p:sp>
        <p:nvSpPr>
          <p:cNvPr id="6" name="Content Placeholder 5"/>
          <p:cNvSpPr>
            <a:spLocks noGrp="1"/>
          </p:cNvSpPr>
          <p:nvPr>
            <p:ph sz="quarter" idx="4"/>
          </p:nvPr>
        </p:nvSpPr>
        <p:spPr/>
        <p:txBody>
          <a:bodyPr/>
          <a:lstStyle/>
          <a:p>
            <a:r>
              <a:rPr lang="en-US" dirty="0"/>
              <a:t>Describe a recovery vision and the values of recovery-oriented care that intersect the addiction and mental health fields</a:t>
            </a:r>
          </a:p>
        </p:txBody>
      </p:sp>
    </p:spTree>
    <p:extLst>
      <p:ext uri="{BB962C8B-B14F-4D97-AF65-F5344CB8AC3E}">
        <p14:creationId xmlns:p14="http://schemas.microsoft.com/office/powerpoint/2010/main" val="11008370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is beginning to emerge supporting ROSC</a:t>
            </a:r>
          </a:p>
        </p:txBody>
      </p:sp>
      <p:sp>
        <p:nvSpPr>
          <p:cNvPr id="3" name="Text Placeholder 2"/>
          <p:cNvSpPr>
            <a:spLocks noGrp="1"/>
          </p:cNvSpPr>
          <p:nvPr>
            <p:ph type="body" idx="1"/>
          </p:nvPr>
        </p:nvSpPr>
        <p:spPr/>
        <p:txBody>
          <a:bodyPr>
            <a:normAutofit/>
          </a:bodyPr>
          <a:lstStyle/>
          <a:p>
            <a:r>
              <a:rPr lang="en-US" dirty="0" err="1"/>
              <a:t>Minkoff</a:t>
            </a:r>
            <a:r>
              <a:rPr lang="en-US" dirty="0"/>
              <a:t> and Cline (2004)</a:t>
            </a:r>
            <a:endParaRPr lang="en-US" i="1" dirty="0"/>
          </a:p>
        </p:txBody>
      </p:sp>
      <p:sp>
        <p:nvSpPr>
          <p:cNvPr id="4" name="Content Placeholder 3"/>
          <p:cNvSpPr>
            <a:spLocks noGrp="1"/>
          </p:cNvSpPr>
          <p:nvPr>
            <p:ph sz="half" idx="2"/>
          </p:nvPr>
        </p:nvSpPr>
        <p:spPr/>
        <p:txBody>
          <a:bodyPr/>
          <a:lstStyle/>
          <a:p>
            <a:r>
              <a:rPr lang="en-US" dirty="0"/>
              <a:t>Presented four characteristics of the comprehensive, continuous, integrated system of care model for organizing services for individuals with co-occurring psychiatric and substance use problems:</a:t>
            </a:r>
          </a:p>
          <a:p>
            <a:pPr lvl="1"/>
            <a:r>
              <a:rPr lang="en-US" dirty="0"/>
              <a:t>System level of change, efficient use of resources, incorporation of best practices, integrated treatment philosophy</a:t>
            </a:r>
          </a:p>
        </p:txBody>
      </p:sp>
      <p:sp>
        <p:nvSpPr>
          <p:cNvPr id="5" name="Text Placeholder 4"/>
          <p:cNvSpPr>
            <a:spLocks noGrp="1"/>
          </p:cNvSpPr>
          <p:nvPr>
            <p:ph type="body" sz="quarter" idx="3"/>
          </p:nvPr>
        </p:nvSpPr>
        <p:spPr/>
        <p:txBody>
          <a:bodyPr>
            <a:normAutofit/>
          </a:bodyPr>
          <a:lstStyle/>
          <a:p>
            <a:r>
              <a:rPr lang="en-US" dirty="0" err="1"/>
              <a:t>Minkoff</a:t>
            </a:r>
            <a:r>
              <a:rPr lang="en-US" dirty="0"/>
              <a:t> and Cline (2004)</a:t>
            </a:r>
          </a:p>
        </p:txBody>
      </p:sp>
      <p:sp>
        <p:nvSpPr>
          <p:cNvPr id="6" name="Content Placeholder 5"/>
          <p:cNvSpPr>
            <a:spLocks noGrp="1"/>
          </p:cNvSpPr>
          <p:nvPr>
            <p:ph sz="quarter" idx="4"/>
          </p:nvPr>
        </p:nvSpPr>
        <p:spPr/>
        <p:txBody>
          <a:bodyPr/>
          <a:lstStyle/>
          <a:p>
            <a:r>
              <a:rPr lang="en-US" dirty="0"/>
              <a:t>Outline researched and consensus- driven principals that guide the implementation of the model of care and the approach for implementing the complex multi-layers system model</a:t>
            </a:r>
          </a:p>
        </p:txBody>
      </p:sp>
    </p:spTree>
    <p:extLst>
      <p:ext uri="{BB962C8B-B14F-4D97-AF65-F5344CB8AC3E}">
        <p14:creationId xmlns:p14="http://schemas.microsoft.com/office/powerpoint/2010/main" val="2586410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Research is beginning to emerge supporting ROSC</a:t>
            </a:r>
          </a:p>
        </p:txBody>
      </p:sp>
      <p:sp>
        <p:nvSpPr>
          <p:cNvPr id="3" name="Text Placeholder 2"/>
          <p:cNvSpPr>
            <a:spLocks noGrp="1"/>
          </p:cNvSpPr>
          <p:nvPr>
            <p:ph type="body" idx="1"/>
          </p:nvPr>
        </p:nvSpPr>
        <p:spPr/>
        <p:txBody>
          <a:bodyPr>
            <a:normAutofit/>
          </a:bodyPr>
          <a:lstStyle/>
          <a:p>
            <a:r>
              <a:rPr lang="en-US" dirty="0"/>
              <a:t>Jacobson and Curtis (2000)</a:t>
            </a:r>
            <a:endParaRPr lang="en-US" i="1" dirty="0"/>
          </a:p>
        </p:txBody>
      </p:sp>
      <p:sp>
        <p:nvSpPr>
          <p:cNvPr id="4" name="Content Placeholder 3"/>
          <p:cNvSpPr>
            <a:spLocks noGrp="1"/>
          </p:cNvSpPr>
          <p:nvPr>
            <p:ph sz="half" idx="2"/>
          </p:nvPr>
        </p:nvSpPr>
        <p:spPr/>
        <p:txBody>
          <a:bodyPr/>
          <a:lstStyle/>
          <a:p>
            <a:r>
              <a:rPr lang="en-US" dirty="0"/>
              <a:t>Reviewed existing literature on the conceptualizations of recovery that are integrated within recovery-oriented systems of care</a:t>
            </a:r>
          </a:p>
        </p:txBody>
      </p:sp>
      <p:sp>
        <p:nvSpPr>
          <p:cNvPr id="5" name="Text Placeholder 4"/>
          <p:cNvSpPr>
            <a:spLocks noGrp="1"/>
          </p:cNvSpPr>
          <p:nvPr>
            <p:ph type="body" sz="quarter" idx="3"/>
          </p:nvPr>
        </p:nvSpPr>
        <p:spPr/>
        <p:txBody>
          <a:bodyPr>
            <a:normAutofit/>
          </a:bodyPr>
          <a:lstStyle/>
          <a:p>
            <a:r>
              <a:rPr lang="en-US" dirty="0"/>
              <a:t>Barton (1998)</a:t>
            </a:r>
          </a:p>
        </p:txBody>
      </p:sp>
      <p:sp>
        <p:nvSpPr>
          <p:cNvPr id="6" name="Content Placeholder 5"/>
          <p:cNvSpPr>
            <a:spLocks noGrp="1"/>
          </p:cNvSpPr>
          <p:nvPr>
            <p:ph sz="quarter" idx="4"/>
          </p:nvPr>
        </p:nvSpPr>
        <p:spPr/>
        <p:txBody>
          <a:bodyPr/>
          <a:lstStyle/>
          <a:p>
            <a:r>
              <a:rPr lang="en-US" dirty="0"/>
              <a:t>Discussed the three models for delivering care within a fragmented mental health system (medical, rehabilitation, community support system( - are responsible for the outcomes of care.</a:t>
            </a:r>
          </a:p>
          <a:p>
            <a:r>
              <a:rPr lang="en-US" dirty="0"/>
              <a:t>The consumer-centered recovery philosophy is the umbrella over all models, disciplines, practices and activities.</a:t>
            </a:r>
          </a:p>
        </p:txBody>
      </p:sp>
    </p:spTree>
    <p:extLst>
      <p:ext uri="{BB962C8B-B14F-4D97-AF65-F5344CB8AC3E}">
        <p14:creationId xmlns:p14="http://schemas.microsoft.com/office/powerpoint/2010/main" val="4213217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17 Essential Elements for ROSC</a:t>
            </a:r>
            <a:br>
              <a:rPr lang="en-US" dirty="0"/>
            </a:br>
            <a:r>
              <a:rPr lang="en-US" sz="2200" dirty="0"/>
              <a:t>(defined at the SAMHSA 2005 National Summit on Recovery)</a:t>
            </a:r>
          </a:p>
        </p:txBody>
      </p:sp>
      <p:sp>
        <p:nvSpPr>
          <p:cNvPr id="3" name="Content Placeholder 2"/>
          <p:cNvSpPr>
            <a:spLocks noGrp="1"/>
          </p:cNvSpPr>
          <p:nvPr>
            <p:ph idx="1"/>
          </p:nvPr>
        </p:nvSpPr>
        <p:spPr/>
        <p:txBody>
          <a:bodyPr>
            <a:normAutofit fontScale="85000" lnSpcReduction="20000"/>
          </a:bodyPr>
          <a:lstStyle/>
          <a:p>
            <a:pPr marL="457200" indent="-457200">
              <a:buFont typeface="+mj-lt"/>
              <a:buAutoNum type="arabicPeriod"/>
            </a:pPr>
            <a:r>
              <a:rPr lang="en-US" sz="2600" b="1" u="sng" dirty="0"/>
              <a:t>Person-centered</a:t>
            </a:r>
            <a:r>
              <a:rPr lang="en-US" sz="2600" dirty="0"/>
              <a:t>  Recovery oriented systems of care will be person-centered.  Individuals will have a menu of stage-appropriate choices that fit their needs throughout the recovery process. Choices can include spiritual supports that fit with the individual’s recovery needs.</a:t>
            </a:r>
          </a:p>
          <a:p>
            <a:pPr marL="457200" indent="-457200">
              <a:buFont typeface="+mj-lt"/>
              <a:buAutoNum type="arabicPeriod"/>
            </a:pPr>
            <a:endParaRPr lang="en-US" dirty="0"/>
          </a:p>
          <a:p>
            <a:r>
              <a:rPr lang="en-US" dirty="0"/>
              <a:t>A number of studies have shown that people become more committed to a course of treatment if they are allowed to choose between several alternatives rather than are forced to select a given option</a:t>
            </a:r>
          </a:p>
          <a:p>
            <a:r>
              <a:rPr lang="en-US" dirty="0"/>
              <a:t>Researchers have reported that clients who have a choice of treatment have</a:t>
            </a:r>
          </a:p>
          <a:p>
            <a:pPr lvl="1"/>
            <a:r>
              <a:rPr lang="en-US" dirty="0"/>
              <a:t>Improved treatment processes and post treatment options</a:t>
            </a:r>
          </a:p>
          <a:p>
            <a:pPr lvl="1"/>
            <a:r>
              <a:rPr lang="en-US" dirty="0"/>
              <a:t>More likely to work harder in treatment</a:t>
            </a:r>
          </a:p>
          <a:p>
            <a:pPr lvl="1"/>
            <a:r>
              <a:rPr lang="en-US" dirty="0"/>
              <a:t>More contact with their treatment program</a:t>
            </a:r>
          </a:p>
          <a:p>
            <a:pPr lvl="1"/>
            <a:r>
              <a:rPr lang="en-US" dirty="0"/>
              <a:t>Better adherence to program requirements (than those who were not given a choice of treatment)</a:t>
            </a:r>
          </a:p>
          <a:p>
            <a:pPr lvl="1"/>
            <a:r>
              <a:rPr lang="en-US" dirty="0"/>
              <a:t>Been less likely to drop out of treatment</a:t>
            </a:r>
          </a:p>
        </p:txBody>
      </p:sp>
    </p:spTree>
    <p:extLst>
      <p:ext uri="{BB962C8B-B14F-4D97-AF65-F5344CB8AC3E}">
        <p14:creationId xmlns:p14="http://schemas.microsoft.com/office/powerpoint/2010/main" val="2120474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17 Essential Elements for ROSC</a:t>
            </a:r>
          </a:p>
        </p:txBody>
      </p:sp>
      <p:sp>
        <p:nvSpPr>
          <p:cNvPr id="3" name="Content Placeholder 2"/>
          <p:cNvSpPr>
            <a:spLocks noGrp="1"/>
          </p:cNvSpPr>
          <p:nvPr>
            <p:ph idx="1"/>
          </p:nvPr>
        </p:nvSpPr>
        <p:spPr/>
        <p:txBody>
          <a:bodyPr>
            <a:normAutofit fontScale="77500" lnSpcReduction="20000"/>
          </a:bodyPr>
          <a:lstStyle/>
          <a:p>
            <a:pPr marL="514350" indent="-514350">
              <a:buFont typeface="+mj-lt"/>
              <a:buAutoNum type="arabicPeriod" startAt="2"/>
            </a:pPr>
            <a:r>
              <a:rPr lang="en-US" sz="2600" b="1" u="sng" dirty="0"/>
              <a:t>Family and Ally Involvement</a:t>
            </a:r>
            <a:r>
              <a:rPr lang="en-US" sz="2600" dirty="0"/>
              <a:t>  Recovery-oriented systems of care will acknowledge the important role that families and other allies can play.  Family and other allies will be incorporated, when appropriate, in the recovery planning and support process.  They can constitute a source of support to assist individuals in entering and maintaining recovery.  Additionally systems need to address the treatment, recovery and other support needs of families and other allies.</a:t>
            </a:r>
          </a:p>
          <a:p>
            <a:pPr marL="457200" indent="-457200">
              <a:buFont typeface="+mj-lt"/>
              <a:buAutoNum type="arabicPeriod" startAt="2"/>
            </a:pPr>
            <a:endParaRPr lang="en-US" dirty="0"/>
          </a:p>
          <a:p>
            <a:r>
              <a:rPr lang="en-US" dirty="0"/>
              <a:t>Research has demonstrated that involvement of concerned others can lead to improved outcomes in treatments.  These connections may enhance individual’s self-efficacy and reduce the probability of relapse.</a:t>
            </a:r>
          </a:p>
          <a:p>
            <a:r>
              <a:rPr lang="en-US" dirty="0"/>
              <a:t>It has been shown (</a:t>
            </a:r>
            <a:r>
              <a:rPr lang="en-US" dirty="0" err="1"/>
              <a:t>McCrady</a:t>
            </a:r>
            <a:r>
              <a:rPr lang="en-US" dirty="0"/>
              <a:t>, 2004) that family and ally involvement in treatment was associated with more positive treatment outcomes in a variety of alcohol-dependent populations.</a:t>
            </a:r>
          </a:p>
          <a:p>
            <a:r>
              <a:rPr lang="en-US" dirty="0"/>
              <a:t>The level of social support that an individual receives has been directly associated with engagement indicators and treatment completion (Finney, Noyes, </a:t>
            </a:r>
            <a:r>
              <a:rPr lang="en-US" dirty="0" err="1"/>
              <a:t>Couutts</a:t>
            </a:r>
            <a:r>
              <a:rPr lang="en-US" dirty="0"/>
              <a:t> and Moos, 1998) – produces positive health implications, greater self-efficacy and longer abstinence.</a:t>
            </a:r>
          </a:p>
        </p:txBody>
      </p:sp>
    </p:spTree>
    <p:extLst>
      <p:ext uri="{BB962C8B-B14F-4D97-AF65-F5344CB8AC3E}">
        <p14:creationId xmlns:p14="http://schemas.microsoft.com/office/powerpoint/2010/main" val="45213283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84ACB6"/>
      </a:dk2>
      <a:lt2>
        <a:srgbClr val="EBE9DD"/>
      </a:lt2>
      <a:accent1>
        <a:srgbClr val="6F8183"/>
      </a:accent1>
      <a:accent2>
        <a:srgbClr val="967E96"/>
      </a:accent2>
      <a:accent3>
        <a:srgbClr val="CCC893"/>
      </a:accent3>
      <a:accent4>
        <a:srgbClr val="A54D74"/>
      </a:accent4>
      <a:accent5>
        <a:srgbClr val="949C6B"/>
      </a:accent5>
      <a:accent6>
        <a:srgbClr val="766A50"/>
      </a:accent6>
      <a:hlink>
        <a:srgbClr val="CC6600"/>
      </a:hlink>
      <a:folHlink>
        <a:srgbClr val="777777"/>
      </a:folHlink>
    </a:clrScheme>
    <a:fontScheme name="Wood Type">
      <a:majorFont>
        <a:latin typeface="Century Gothic" panose="020B0502020202020204"/>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man Old Style" panose="02050604050505020204"/>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8E89CD47-BF55-4DDE-B823-2283AA7E7695}"/>
    </a:ext>
  </a:extLst>
</a:theme>
</file>

<file path=docProps/app.xml><?xml version="1.0" encoding="utf-8"?>
<Properties xmlns="http://schemas.openxmlformats.org/officeDocument/2006/extended-properties" xmlns:vt="http://schemas.openxmlformats.org/officeDocument/2006/docPropsVTypes">
  <Template>TC103090434[[fn=Wood Type]]</Template>
  <TotalTime>304</TotalTime>
  <Words>2371</Words>
  <Application>Microsoft Office PowerPoint</Application>
  <PresentationFormat>Widescreen</PresentationFormat>
  <Paragraphs>116</Paragraphs>
  <Slides>27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Bookman Old Style</vt:lpstr>
      <vt:lpstr>Century Gothic</vt:lpstr>
      <vt:lpstr>Wingdings</vt:lpstr>
      <vt:lpstr>Wood Type</vt:lpstr>
      <vt:lpstr>Recovery Oriented Systems of Care (ROSC)</vt:lpstr>
      <vt:lpstr>Key documents for this topic </vt:lpstr>
      <vt:lpstr>ROSC is…</vt:lpstr>
      <vt:lpstr>PowerPoint Presentation</vt:lpstr>
      <vt:lpstr>Research is beginning to emerge supporting ROSC</vt:lpstr>
      <vt:lpstr>Research is beginning to emerge supporting ROSC</vt:lpstr>
      <vt:lpstr>Research is beginning to emerge supporting ROSC</vt:lpstr>
      <vt:lpstr>17 Essential Elements for ROSC (defined at the SAMHSA 2005 National Summit on Recovery)</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17 Essential Elements for ROSC</vt:lpstr>
      <vt:lpstr>SAMHSA’ proposed cyclical steps of operationalizing ROSC</vt:lpstr>
      <vt:lpstr>Two Examples of ROSC</vt:lpstr>
      <vt:lpstr>Two Examples of ROSC</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Oriented Systems of Care (ROSC)</dc:title>
  <dc:creator>Elaine Georgas</dc:creator>
  <cp:lastModifiedBy>Shara Robinson</cp:lastModifiedBy>
  <cp:revision>16</cp:revision>
  <cp:lastPrinted>2014-07-21T12:37:59Z</cp:lastPrinted>
  <dcterms:created xsi:type="dcterms:W3CDTF">2014-07-21T11:55:57Z</dcterms:created>
  <dcterms:modified xsi:type="dcterms:W3CDTF">2023-08-07T19:31:59Z</dcterms:modified>
</cp:coreProperties>
</file>