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7" r:id="rId3"/>
    <p:sldId id="286" r:id="rId4"/>
    <p:sldId id="271" r:id="rId5"/>
    <p:sldId id="284" r:id="rId6"/>
    <p:sldId id="285" r:id="rId7"/>
    <p:sldId id="266" r:id="rId8"/>
    <p:sldId id="289" r:id="rId9"/>
    <p:sldId id="276" r:id="rId10"/>
    <p:sldId id="280" r:id="rId11"/>
    <p:sldId id="275" r:id="rId12"/>
    <p:sldId id="287" r:id="rId13"/>
    <p:sldId id="288" r:id="rId14"/>
    <p:sldId id="28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7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61A931-18F3-4D62-831D-C84136A869E2}" v="2" dt="2022-09-22T14:32:34.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4"/>
    <p:restoredTop sz="94674"/>
  </p:normalViewPr>
  <p:slideViewPr>
    <p:cSldViewPr snapToGrid="0" snapToObjects="1">
      <p:cViewPr varScale="1">
        <p:scale>
          <a:sx n="81" d="100"/>
          <a:sy n="81" d="100"/>
        </p:scale>
        <p:origin x="61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o Serna" userId="bafff2a9-b4ec-4d97-bf0d-6ee7cd78005b" providerId="ADAL" clId="{D461A931-18F3-4D62-831D-C84136A869E2}"/>
    <pc:docChg chg="undo custSel addSld modSld sldOrd">
      <pc:chgData name="Francisco Serna" userId="bafff2a9-b4ec-4d97-bf0d-6ee7cd78005b" providerId="ADAL" clId="{D461A931-18F3-4D62-831D-C84136A869E2}" dt="2022-09-22T14:55:19.910" v="431"/>
      <pc:docMkLst>
        <pc:docMk/>
      </pc:docMkLst>
      <pc:sldChg chg="modSp mod">
        <pc:chgData name="Francisco Serna" userId="bafff2a9-b4ec-4d97-bf0d-6ee7cd78005b" providerId="ADAL" clId="{D461A931-18F3-4D62-831D-C84136A869E2}" dt="2022-09-22T14:27:53.141" v="13" actId="20577"/>
        <pc:sldMkLst>
          <pc:docMk/>
          <pc:sldMk cId="250994925" sldId="256"/>
        </pc:sldMkLst>
        <pc:spChg chg="mod">
          <ac:chgData name="Francisco Serna" userId="bafff2a9-b4ec-4d97-bf0d-6ee7cd78005b" providerId="ADAL" clId="{D461A931-18F3-4D62-831D-C84136A869E2}" dt="2022-09-22T14:27:53.141" v="13" actId="20577"/>
          <ac:spMkLst>
            <pc:docMk/>
            <pc:sldMk cId="250994925" sldId="256"/>
            <ac:spMk id="9" creationId="{F6970B91-1EA3-B04D-A69C-7DBE2D6A1DCE}"/>
          </ac:spMkLst>
        </pc:spChg>
      </pc:sldChg>
      <pc:sldChg chg="ord">
        <pc:chgData name="Francisco Serna" userId="bafff2a9-b4ec-4d97-bf0d-6ee7cd78005b" providerId="ADAL" clId="{D461A931-18F3-4D62-831D-C84136A869E2}" dt="2022-09-22T14:55:19.910" v="431"/>
        <pc:sldMkLst>
          <pc:docMk/>
          <pc:sldMk cId="3018940852" sldId="266"/>
        </pc:sldMkLst>
      </pc:sldChg>
      <pc:sldChg chg="modSp mod">
        <pc:chgData name="Francisco Serna" userId="bafff2a9-b4ec-4d97-bf0d-6ee7cd78005b" providerId="ADAL" clId="{D461A931-18F3-4D62-831D-C84136A869E2}" dt="2022-09-22T14:29:13.665" v="44" actId="403"/>
        <pc:sldMkLst>
          <pc:docMk/>
          <pc:sldMk cId="3911136132" sldId="267"/>
        </pc:sldMkLst>
        <pc:spChg chg="mod">
          <ac:chgData name="Francisco Serna" userId="bafff2a9-b4ec-4d97-bf0d-6ee7cd78005b" providerId="ADAL" clId="{D461A931-18F3-4D62-831D-C84136A869E2}" dt="2022-09-22T14:29:13.665" v="44" actId="403"/>
          <ac:spMkLst>
            <pc:docMk/>
            <pc:sldMk cId="3911136132" sldId="267"/>
            <ac:spMk id="5" creationId="{12758D30-815E-D244-882D-FC324814F13E}"/>
          </ac:spMkLst>
        </pc:spChg>
      </pc:sldChg>
      <pc:sldChg chg="modSp mod">
        <pc:chgData name="Francisco Serna" userId="bafff2a9-b4ec-4d97-bf0d-6ee7cd78005b" providerId="ADAL" clId="{D461A931-18F3-4D62-831D-C84136A869E2}" dt="2022-09-22T14:30:02.628" v="45" actId="403"/>
        <pc:sldMkLst>
          <pc:docMk/>
          <pc:sldMk cId="1874402588" sldId="271"/>
        </pc:sldMkLst>
        <pc:spChg chg="mod">
          <ac:chgData name="Francisco Serna" userId="bafff2a9-b4ec-4d97-bf0d-6ee7cd78005b" providerId="ADAL" clId="{D461A931-18F3-4D62-831D-C84136A869E2}" dt="2022-09-22T14:30:02.628" v="45" actId="403"/>
          <ac:spMkLst>
            <pc:docMk/>
            <pc:sldMk cId="1874402588" sldId="271"/>
            <ac:spMk id="5" creationId="{D83D4CEE-F5AA-7649-97F4-9A03F68EC8ED}"/>
          </ac:spMkLst>
        </pc:spChg>
      </pc:sldChg>
      <pc:sldChg chg="modSp mod">
        <pc:chgData name="Francisco Serna" userId="bafff2a9-b4ec-4d97-bf0d-6ee7cd78005b" providerId="ADAL" clId="{D461A931-18F3-4D62-831D-C84136A869E2}" dt="2022-09-22T14:33:02.720" v="47" actId="115"/>
        <pc:sldMkLst>
          <pc:docMk/>
          <pc:sldMk cId="3132816232" sldId="275"/>
        </pc:sldMkLst>
        <pc:spChg chg="mod">
          <ac:chgData name="Francisco Serna" userId="bafff2a9-b4ec-4d97-bf0d-6ee7cd78005b" providerId="ADAL" clId="{D461A931-18F3-4D62-831D-C84136A869E2}" dt="2022-09-22T14:33:02.720" v="47" actId="115"/>
          <ac:spMkLst>
            <pc:docMk/>
            <pc:sldMk cId="3132816232" sldId="275"/>
            <ac:spMk id="5" creationId="{A0D27047-51A3-BC43-B3D2-7D7F085F34E8}"/>
          </ac:spMkLst>
        </pc:spChg>
      </pc:sldChg>
      <pc:sldChg chg="modSp">
        <pc:chgData name="Francisco Serna" userId="bafff2a9-b4ec-4d97-bf0d-6ee7cd78005b" providerId="ADAL" clId="{D461A931-18F3-4D62-831D-C84136A869E2}" dt="2022-09-22T14:32:34.758" v="46" actId="1076"/>
        <pc:sldMkLst>
          <pc:docMk/>
          <pc:sldMk cId="2975433249" sldId="280"/>
        </pc:sldMkLst>
        <pc:spChg chg="mod">
          <ac:chgData name="Francisco Serna" userId="bafff2a9-b4ec-4d97-bf0d-6ee7cd78005b" providerId="ADAL" clId="{D461A931-18F3-4D62-831D-C84136A869E2}" dt="2022-09-22T14:32:34.758" v="46" actId="1076"/>
          <ac:spMkLst>
            <pc:docMk/>
            <pc:sldMk cId="2975433249" sldId="280"/>
            <ac:spMk id="48" creationId="{9BD59C51-F580-438B-AB96-DBE095FADEC5}"/>
          </ac:spMkLst>
        </pc:spChg>
      </pc:sldChg>
      <pc:sldChg chg="modSp mod">
        <pc:chgData name="Francisco Serna" userId="bafff2a9-b4ec-4d97-bf0d-6ee7cd78005b" providerId="ADAL" clId="{D461A931-18F3-4D62-831D-C84136A869E2}" dt="2022-09-22T14:54:30.241" v="429" actId="115"/>
        <pc:sldMkLst>
          <pc:docMk/>
          <pc:sldMk cId="3128498323" sldId="286"/>
        </pc:sldMkLst>
        <pc:spChg chg="mod">
          <ac:chgData name="Francisco Serna" userId="bafff2a9-b4ec-4d97-bf0d-6ee7cd78005b" providerId="ADAL" clId="{D461A931-18F3-4D62-831D-C84136A869E2}" dt="2022-09-22T14:54:30.241" v="429" actId="115"/>
          <ac:spMkLst>
            <pc:docMk/>
            <pc:sldMk cId="3128498323" sldId="286"/>
            <ac:spMk id="5" creationId="{12758D30-815E-D244-882D-FC324814F13E}"/>
          </ac:spMkLst>
        </pc:spChg>
      </pc:sldChg>
      <pc:sldChg chg="modSp mod">
        <pc:chgData name="Francisco Serna" userId="bafff2a9-b4ec-4d97-bf0d-6ee7cd78005b" providerId="ADAL" clId="{D461A931-18F3-4D62-831D-C84136A869E2}" dt="2022-09-22T14:46:46.403" v="238" actId="33524"/>
        <pc:sldMkLst>
          <pc:docMk/>
          <pc:sldMk cId="2430217627" sldId="288"/>
        </pc:sldMkLst>
        <pc:spChg chg="mod">
          <ac:chgData name="Francisco Serna" userId="bafff2a9-b4ec-4d97-bf0d-6ee7cd78005b" providerId="ADAL" clId="{D461A931-18F3-4D62-831D-C84136A869E2}" dt="2022-09-22T14:46:38.977" v="236" actId="1076"/>
          <ac:spMkLst>
            <pc:docMk/>
            <pc:sldMk cId="2430217627" sldId="288"/>
            <ac:spMk id="4" creationId="{241E7BC5-8C25-F94E-A320-6B61884ABBCD}"/>
          </ac:spMkLst>
        </pc:spChg>
        <pc:spChg chg="mod">
          <ac:chgData name="Francisco Serna" userId="bafff2a9-b4ec-4d97-bf0d-6ee7cd78005b" providerId="ADAL" clId="{D461A931-18F3-4D62-831D-C84136A869E2}" dt="2022-09-22T14:46:46.403" v="238" actId="33524"/>
          <ac:spMkLst>
            <pc:docMk/>
            <pc:sldMk cId="2430217627" sldId="288"/>
            <ac:spMk id="5" creationId="{D83D4CEE-F5AA-7649-97F4-9A03F68EC8ED}"/>
          </ac:spMkLst>
        </pc:spChg>
      </pc:sldChg>
      <pc:sldChg chg="modSp add mod">
        <pc:chgData name="Francisco Serna" userId="bafff2a9-b4ec-4d97-bf0d-6ee7cd78005b" providerId="ADAL" clId="{D461A931-18F3-4D62-831D-C84136A869E2}" dt="2022-09-22T14:53:30.018" v="426" actId="20577"/>
        <pc:sldMkLst>
          <pc:docMk/>
          <pc:sldMk cId="2651899108" sldId="289"/>
        </pc:sldMkLst>
        <pc:spChg chg="mod">
          <ac:chgData name="Francisco Serna" userId="bafff2a9-b4ec-4d97-bf0d-6ee7cd78005b" providerId="ADAL" clId="{D461A931-18F3-4D62-831D-C84136A869E2}" dt="2022-09-22T14:48:15.216" v="260" actId="20577"/>
          <ac:spMkLst>
            <pc:docMk/>
            <pc:sldMk cId="2651899108" sldId="289"/>
            <ac:spMk id="4" creationId="{241E7BC5-8C25-F94E-A320-6B61884ABBCD}"/>
          </ac:spMkLst>
        </pc:spChg>
        <pc:spChg chg="mod">
          <ac:chgData name="Francisco Serna" userId="bafff2a9-b4ec-4d97-bf0d-6ee7cd78005b" providerId="ADAL" clId="{D461A931-18F3-4D62-831D-C84136A869E2}" dt="2022-09-22T14:53:30.018" v="426" actId="20577"/>
          <ac:spMkLst>
            <pc:docMk/>
            <pc:sldMk cId="2651899108" sldId="289"/>
            <ac:spMk id="5" creationId="{D83D4CEE-F5AA-7649-97F4-9A03F68EC8ED}"/>
          </ac:spMkLst>
        </pc:spChg>
      </pc:sldChg>
    </pc:docChg>
  </pc:docChgLst>
  <pc:docChgLst>
    <pc:chgData name="Serna, Francisco" userId="bafff2a9-b4ec-4d97-bf0d-6ee7cd78005b" providerId="ADAL" clId="{D461A931-18F3-4D62-831D-C84136A869E2}"/>
    <pc:docChg chg="undo custSel modSld">
      <pc:chgData name="Serna, Francisco" userId="bafff2a9-b4ec-4d97-bf0d-6ee7cd78005b" providerId="ADAL" clId="{D461A931-18F3-4D62-831D-C84136A869E2}" dt="2022-09-22T15:32:09.227" v="734" actId="122"/>
      <pc:docMkLst>
        <pc:docMk/>
      </pc:docMkLst>
      <pc:sldChg chg="modSp mod">
        <pc:chgData name="Serna, Francisco" userId="bafff2a9-b4ec-4d97-bf0d-6ee7cd78005b" providerId="ADAL" clId="{D461A931-18F3-4D62-831D-C84136A869E2}" dt="2022-09-22T15:32:09.227" v="734" actId="122"/>
        <pc:sldMkLst>
          <pc:docMk/>
          <pc:sldMk cId="2651899108" sldId="289"/>
        </pc:sldMkLst>
        <pc:spChg chg="mod">
          <ac:chgData name="Serna, Francisco" userId="bafff2a9-b4ec-4d97-bf0d-6ee7cd78005b" providerId="ADAL" clId="{D461A931-18F3-4D62-831D-C84136A869E2}" dt="2022-09-22T15:32:09.227" v="734" actId="122"/>
          <ac:spMkLst>
            <pc:docMk/>
            <pc:sldMk cId="2651899108" sldId="289"/>
            <ac:spMk id="4" creationId="{241E7BC5-8C25-F94E-A320-6B61884ABBCD}"/>
          </ac:spMkLst>
        </pc:spChg>
        <pc:spChg chg="mod">
          <ac:chgData name="Serna, Francisco" userId="bafff2a9-b4ec-4d97-bf0d-6ee7cd78005b" providerId="ADAL" clId="{D461A931-18F3-4D62-831D-C84136A869E2}" dt="2022-09-22T15:32:03.516" v="733" actId="207"/>
          <ac:spMkLst>
            <pc:docMk/>
            <pc:sldMk cId="2651899108" sldId="289"/>
            <ac:spMk id="5" creationId="{D83D4CEE-F5AA-7649-97F4-9A03F68EC8E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8E1A6-3B10-4520-8333-FA3F499B1DDE}" type="doc">
      <dgm:prSet loTypeId="urn:microsoft.com/office/officeart/2005/8/layout/hProcess9" loCatId="process" qsTypeId="urn:microsoft.com/office/officeart/2005/8/quickstyle/simple1" qsCatId="simple" csTypeId="urn:microsoft.com/office/officeart/2005/8/colors/accent1_2" csCatId="accent1" phldr="1"/>
      <dgm:spPr/>
    </dgm:pt>
    <dgm:pt modelId="{3A96C11D-5705-4E00-9CCD-17B6B2182B66}">
      <dgm:prSet phldrT="[Text]" custT="1"/>
      <dgm:spPr>
        <a:solidFill>
          <a:srgbClr val="E97726"/>
        </a:solidFill>
      </dgm:spPr>
      <dgm:t>
        <a:bodyPr/>
        <a:lstStyle/>
        <a:p>
          <a:r>
            <a:rPr lang="en-US" sz="4000" dirty="0"/>
            <a:t>Eligible Loans</a:t>
          </a:r>
        </a:p>
        <a:p>
          <a:r>
            <a:rPr lang="en-US" sz="2400" b="1" u="sng" dirty="0">
              <a:solidFill>
                <a:schemeClr val="tx1"/>
              </a:solidFill>
            </a:rPr>
            <a:t>DIRECT</a:t>
          </a:r>
          <a:r>
            <a:rPr lang="en-US" sz="2400" b="1" dirty="0">
              <a:solidFill>
                <a:schemeClr val="tx1"/>
              </a:solidFill>
            </a:rPr>
            <a:t> </a:t>
          </a:r>
          <a:r>
            <a:rPr lang="en-US" sz="2400" b="0" dirty="0">
              <a:solidFill>
                <a:schemeClr val="tx1"/>
              </a:solidFill>
            </a:rPr>
            <a:t>Federal Loans</a:t>
          </a:r>
        </a:p>
      </dgm:t>
    </dgm:pt>
    <dgm:pt modelId="{FAE7DB51-D6D7-4BCB-87DF-0A8F7E6616AB}" type="parTrans" cxnId="{076D2E9A-2E34-459D-A876-60AE9CB6969B}">
      <dgm:prSet/>
      <dgm:spPr/>
      <dgm:t>
        <a:bodyPr/>
        <a:lstStyle/>
        <a:p>
          <a:endParaRPr lang="en-US"/>
        </a:p>
      </dgm:t>
    </dgm:pt>
    <dgm:pt modelId="{EE04CF41-B3F0-4157-B8AA-DAEB79DDEA30}" type="sibTrans" cxnId="{076D2E9A-2E34-459D-A876-60AE9CB6969B}">
      <dgm:prSet/>
      <dgm:spPr/>
      <dgm:t>
        <a:bodyPr/>
        <a:lstStyle/>
        <a:p>
          <a:endParaRPr lang="en-US"/>
        </a:p>
      </dgm:t>
    </dgm:pt>
    <dgm:pt modelId="{209AA333-02BB-46FE-AC32-D68487986096}">
      <dgm:prSet phldrT="[Text]" custT="1"/>
      <dgm:spPr>
        <a:solidFill>
          <a:srgbClr val="E97726"/>
        </a:solidFill>
      </dgm:spPr>
      <dgm:t>
        <a:bodyPr/>
        <a:lstStyle/>
        <a:p>
          <a:r>
            <a:rPr lang="en-US" sz="4000" dirty="0"/>
            <a:t>Qualifying Payments</a:t>
          </a:r>
        </a:p>
        <a:p>
          <a:r>
            <a:rPr lang="en-US" sz="2400" dirty="0">
              <a:solidFill>
                <a:schemeClr val="tx1"/>
              </a:solidFill>
            </a:rPr>
            <a:t>PAYE, REPAYE, IBR or ICR</a:t>
          </a:r>
        </a:p>
      </dgm:t>
    </dgm:pt>
    <dgm:pt modelId="{9E2F0886-A724-41DF-8061-6E1793F76B9E}" type="parTrans" cxnId="{04316F93-ACFF-4A92-8382-97AA18B83EAD}">
      <dgm:prSet/>
      <dgm:spPr/>
      <dgm:t>
        <a:bodyPr/>
        <a:lstStyle/>
        <a:p>
          <a:endParaRPr lang="en-US"/>
        </a:p>
      </dgm:t>
    </dgm:pt>
    <dgm:pt modelId="{6584E900-E0F1-4A36-962B-2C795D6A67EC}" type="sibTrans" cxnId="{04316F93-ACFF-4A92-8382-97AA18B83EAD}">
      <dgm:prSet/>
      <dgm:spPr/>
      <dgm:t>
        <a:bodyPr/>
        <a:lstStyle/>
        <a:p>
          <a:endParaRPr lang="en-US"/>
        </a:p>
      </dgm:t>
    </dgm:pt>
    <dgm:pt modelId="{41702CEA-6497-4137-B310-F190B5B7EDF4}">
      <dgm:prSet phldrT="[Text]" custT="1"/>
      <dgm:spPr>
        <a:solidFill>
          <a:srgbClr val="E97726"/>
        </a:solidFill>
      </dgm:spPr>
      <dgm:t>
        <a:bodyPr/>
        <a:lstStyle/>
        <a:p>
          <a:r>
            <a:rPr lang="en-US" sz="4000" dirty="0"/>
            <a:t>Qualifying Work</a:t>
          </a:r>
        </a:p>
        <a:p>
          <a:r>
            <a:rPr lang="en-US" sz="2800" dirty="0">
              <a:solidFill>
                <a:schemeClr val="tx1"/>
              </a:solidFill>
            </a:rPr>
            <a:t>Public Service</a:t>
          </a:r>
        </a:p>
      </dgm:t>
    </dgm:pt>
    <dgm:pt modelId="{BA22D53F-1EE5-4A58-A89F-F3C837B33965}" type="parTrans" cxnId="{EE68FA96-408A-4260-ABD3-9403D63E8572}">
      <dgm:prSet/>
      <dgm:spPr/>
      <dgm:t>
        <a:bodyPr/>
        <a:lstStyle/>
        <a:p>
          <a:endParaRPr lang="en-US"/>
        </a:p>
      </dgm:t>
    </dgm:pt>
    <dgm:pt modelId="{B54F6C63-44B4-4BC3-9CE8-191A6A37CA93}" type="sibTrans" cxnId="{EE68FA96-408A-4260-ABD3-9403D63E8572}">
      <dgm:prSet/>
      <dgm:spPr/>
      <dgm:t>
        <a:bodyPr/>
        <a:lstStyle/>
        <a:p>
          <a:endParaRPr lang="en-US"/>
        </a:p>
      </dgm:t>
    </dgm:pt>
    <dgm:pt modelId="{49BBD5F4-6425-41CD-B139-DA576B361BE8}" type="pres">
      <dgm:prSet presAssocID="{08F8E1A6-3B10-4520-8333-FA3F499B1DDE}" presName="CompostProcess" presStyleCnt="0">
        <dgm:presLayoutVars>
          <dgm:dir/>
          <dgm:resizeHandles val="exact"/>
        </dgm:presLayoutVars>
      </dgm:prSet>
      <dgm:spPr/>
    </dgm:pt>
    <dgm:pt modelId="{C3C5300D-DEA6-4249-B3E3-CCD76B1ED05F}" type="pres">
      <dgm:prSet presAssocID="{08F8E1A6-3B10-4520-8333-FA3F499B1DDE}" presName="arrow" presStyleLbl="bgShp" presStyleIdx="0" presStyleCnt="1" custScaleX="117647"/>
      <dgm:spPr/>
    </dgm:pt>
    <dgm:pt modelId="{2CD35901-0F1C-40C3-8C3D-D143AC713B97}" type="pres">
      <dgm:prSet presAssocID="{08F8E1A6-3B10-4520-8333-FA3F499B1DDE}" presName="linearProcess" presStyleCnt="0"/>
      <dgm:spPr/>
    </dgm:pt>
    <dgm:pt modelId="{1AF1FA05-BAC7-47D9-A17F-A11C3D5DFA67}" type="pres">
      <dgm:prSet presAssocID="{3A96C11D-5705-4E00-9CCD-17B6B2182B66}" presName="textNode" presStyleLbl="node1" presStyleIdx="0" presStyleCnt="3" custScaleY="182016">
        <dgm:presLayoutVars>
          <dgm:bulletEnabled val="1"/>
        </dgm:presLayoutVars>
      </dgm:prSet>
      <dgm:spPr/>
    </dgm:pt>
    <dgm:pt modelId="{B4307F75-3349-4FD1-BA72-B00D2EABDD7B}" type="pres">
      <dgm:prSet presAssocID="{EE04CF41-B3F0-4157-B8AA-DAEB79DDEA30}" presName="sibTrans" presStyleCnt="0"/>
      <dgm:spPr/>
    </dgm:pt>
    <dgm:pt modelId="{CEA42233-DD68-4F04-9B83-ADC34B7D0D44}" type="pres">
      <dgm:prSet presAssocID="{209AA333-02BB-46FE-AC32-D68487986096}" presName="textNode" presStyleLbl="node1" presStyleIdx="1" presStyleCnt="3" custScaleY="179661">
        <dgm:presLayoutVars>
          <dgm:bulletEnabled val="1"/>
        </dgm:presLayoutVars>
      </dgm:prSet>
      <dgm:spPr/>
    </dgm:pt>
    <dgm:pt modelId="{7914DDAF-ACFF-4C08-A12D-F522EAB376C8}" type="pres">
      <dgm:prSet presAssocID="{6584E900-E0F1-4A36-962B-2C795D6A67EC}" presName="sibTrans" presStyleCnt="0"/>
      <dgm:spPr/>
    </dgm:pt>
    <dgm:pt modelId="{8DDB182D-827A-4948-BE25-764F709C7004}" type="pres">
      <dgm:prSet presAssocID="{41702CEA-6497-4137-B310-F190B5B7EDF4}" presName="textNode" presStyleLbl="node1" presStyleIdx="2" presStyleCnt="3" custScaleY="185550">
        <dgm:presLayoutVars>
          <dgm:bulletEnabled val="1"/>
        </dgm:presLayoutVars>
      </dgm:prSet>
      <dgm:spPr/>
    </dgm:pt>
  </dgm:ptLst>
  <dgm:cxnLst>
    <dgm:cxn modelId="{80B9002C-578F-4D36-B958-0CAFEF19F08F}" type="presOf" srcId="{08F8E1A6-3B10-4520-8333-FA3F499B1DDE}" destId="{49BBD5F4-6425-41CD-B139-DA576B361BE8}" srcOrd="0" destOrd="0" presId="urn:microsoft.com/office/officeart/2005/8/layout/hProcess9"/>
    <dgm:cxn modelId="{53197489-B37E-419B-B102-F262D5C44A89}" type="presOf" srcId="{209AA333-02BB-46FE-AC32-D68487986096}" destId="{CEA42233-DD68-4F04-9B83-ADC34B7D0D44}" srcOrd="0" destOrd="0" presId="urn:microsoft.com/office/officeart/2005/8/layout/hProcess9"/>
    <dgm:cxn modelId="{04316F93-ACFF-4A92-8382-97AA18B83EAD}" srcId="{08F8E1A6-3B10-4520-8333-FA3F499B1DDE}" destId="{209AA333-02BB-46FE-AC32-D68487986096}" srcOrd="1" destOrd="0" parTransId="{9E2F0886-A724-41DF-8061-6E1793F76B9E}" sibTransId="{6584E900-E0F1-4A36-962B-2C795D6A67EC}"/>
    <dgm:cxn modelId="{EE68FA96-408A-4260-ABD3-9403D63E8572}" srcId="{08F8E1A6-3B10-4520-8333-FA3F499B1DDE}" destId="{41702CEA-6497-4137-B310-F190B5B7EDF4}" srcOrd="2" destOrd="0" parTransId="{BA22D53F-1EE5-4A58-A89F-F3C837B33965}" sibTransId="{B54F6C63-44B4-4BC3-9CE8-191A6A37CA93}"/>
    <dgm:cxn modelId="{076D2E9A-2E34-459D-A876-60AE9CB6969B}" srcId="{08F8E1A6-3B10-4520-8333-FA3F499B1DDE}" destId="{3A96C11D-5705-4E00-9CCD-17B6B2182B66}" srcOrd="0" destOrd="0" parTransId="{FAE7DB51-D6D7-4BCB-87DF-0A8F7E6616AB}" sibTransId="{EE04CF41-B3F0-4157-B8AA-DAEB79DDEA30}"/>
    <dgm:cxn modelId="{0C578BA9-765A-40B4-B5C4-03079C36C884}" type="presOf" srcId="{41702CEA-6497-4137-B310-F190B5B7EDF4}" destId="{8DDB182D-827A-4948-BE25-764F709C7004}" srcOrd="0" destOrd="0" presId="urn:microsoft.com/office/officeart/2005/8/layout/hProcess9"/>
    <dgm:cxn modelId="{6500AAFE-5850-48D7-B089-2E49A02D8181}" type="presOf" srcId="{3A96C11D-5705-4E00-9CCD-17B6B2182B66}" destId="{1AF1FA05-BAC7-47D9-A17F-A11C3D5DFA67}" srcOrd="0" destOrd="0" presId="urn:microsoft.com/office/officeart/2005/8/layout/hProcess9"/>
    <dgm:cxn modelId="{B1918E81-D224-4964-8FCD-5F61D852F2C4}" type="presParOf" srcId="{49BBD5F4-6425-41CD-B139-DA576B361BE8}" destId="{C3C5300D-DEA6-4249-B3E3-CCD76B1ED05F}" srcOrd="0" destOrd="0" presId="urn:microsoft.com/office/officeart/2005/8/layout/hProcess9"/>
    <dgm:cxn modelId="{94AC101E-2956-432C-A134-88BDB78B660A}" type="presParOf" srcId="{49BBD5F4-6425-41CD-B139-DA576B361BE8}" destId="{2CD35901-0F1C-40C3-8C3D-D143AC713B97}" srcOrd="1" destOrd="0" presId="urn:microsoft.com/office/officeart/2005/8/layout/hProcess9"/>
    <dgm:cxn modelId="{3FB2CA60-BAF3-4BD5-A8B9-04B34896F4B4}" type="presParOf" srcId="{2CD35901-0F1C-40C3-8C3D-D143AC713B97}" destId="{1AF1FA05-BAC7-47D9-A17F-A11C3D5DFA67}" srcOrd="0" destOrd="0" presId="urn:microsoft.com/office/officeart/2005/8/layout/hProcess9"/>
    <dgm:cxn modelId="{DDE91A5C-0A2E-4D08-A963-13F1E343799C}" type="presParOf" srcId="{2CD35901-0F1C-40C3-8C3D-D143AC713B97}" destId="{B4307F75-3349-4FD1-BA72-B00D2EABDD7B}" srcOrd="1" destOrd="0" presId="urn:microsoft.com/office/officeart/2005/8/layout/hProcess9"/>
    <dgm:cxn modelId="{BC269D7A-0049-4226-93FB-8C5CF4482AF3}" type="presParOf" srcId="{2CD35901-0F1C-40C3-8C3D-D143AC713B97}" destId="{CEA42233-DD68-4F04-9B83-ADC34B7D0D44}" srcOrd="2" destOrd="0" presId="urn:microsoft.com/office/officeart/2005/8/layout/hProcess9"/>
    <dgm:cxn modelId="{66787AB4-5326-4F84-8616-B9B661D0CB24}" type="presParOf" srcId="{2CD35901-0F1C-40C3-8C3D-D143AC713B97}" destId="{7914DDAF-ACFF-4C08-A12D-F522EAB376C8}" srcOrd="3" destOrd="0" presId="urn:microsoft.com/office/officeart/2005/8/layout/hProcess9"/>
    <dgm:cxn modelId="{D41804AE-A1F5-453F-A579-2F6AA0FB03B8}" type="presParOf" srcId="{2CD35901-0F1C-40C3-8C3D-D143AC713B97}" destId="{8DDB182D-827A-4948-BE25-764F709C700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5300D-DEA6-4249-B3E3-CCD76B1ED05F}">
      <dsp:nvSpPr>
        <dsp:cNvPr id="0" name=""/>
        <dsp:cNvSpPr/>
      </dsp:nvSpPr>
      <dsp:spPr>
        <a:xfrm>
          <a:off x="2" y="0"/>
          <a:ext cx="9155501" cy="38814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F1FA05-BAC7-47D9-A17F-A11C3D5DFA67}">
      <dsp:nvSpPr>
        <dsp:cNvPr id="0" name=""/>
        <dsp:cNvSpPr/>
      </dsp:nvSpPr>
      <dsp:spPr>
        <a:xfrm>
          <a:off x="217915" y="527751"/>
          <a:ext cx="2662471" cy="2825934"/>
        </a:xfrm>
        <a:prstGeom prst="roundRect">
          <a:avLst/>
        </a:prstGeom>
        <a:solidFill>
          <a:srgbClr val="E977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Eligible Loans</a:t>
          </a:r>
        </a:p>
        <a:p>
          <a:pPr marL="0" lvl="0" indent="0" algn="ctr" defTabSz="1778000">
            <a:lnSpc>
              <a:spcPct val="90000"/>
            </a:lnSpc>
            <a:spcBef>
              <a:spcPct val="0"/>
            </a:spcBef>
            <a:spcAft>
              <a:spcPct val="35000"/>
            </a:spcAft>
            <a:buNone/>
          </a:pPr>
          <a:r>
            <a:rPr lang="en-US" sz="2400" b="1" u="sng" kern="1200" dirty="0">
              <a:solidFill>
                <a:schemeClr val="tx1"/>
              </a:solidFill>
            </a:rPr>
            <a:t>DIRECT</a:t>
          </a:r>
          <a:r>
            <a:rPr lang="en-US" sz="2400" b="1" kern="1200" dirty="0">
              <a:solidFill>
                <a:schemeClr val="tx1"/>
              </a:solidFill>
            </a:rPr>
            <a:t> </a:t>
          </a:r>
          <a:r>
            <a:rPr lang="en-US" sz="2400" b="0" kern="1200" dirty="0">
              <a:solidFill>
                <a:schemeClr val="tx1"/>
              </a:solidFill>
            </a:rPr>
            <a:t>Federal Loans</a:t>
          </a:r>
        </a:p>
      </dsp:txBody>
      <dsp:txXfrm>
        <a:off x="347886" y="657722"/>
        <a:ext cx="2402529" cy="2565992"/>
      </dsp:txXfrm>
    </dsp:sp>
    <dsp:sp modelId="{CEA42233-DD68-4F04-9B83-ADC34B7D0D44}">
      <dsp:nvSpPr>
        <dsp:cNvPr id="0" name=""/>
        <dsp:cNvSpPr/>
      </dsp:nvSpPr>
      <dsp:spPr>
        <a:xfrm>
          <a:off x="3246517" y="546032"/>
          <a:ext cx="2662471" cy="2789371"/>
        </a:xfrm>
        <a:prstGeom prst="roundRect">
          <a:avLst/>
        </a:prstGeom>
        <a:solidFill>
          <a:srgbClr val="E977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Qualifying Payments</a:t>
          </a:r>
        </a:p>
        <a:p>
          <a:pPr marL="0" lvl="0" indent="0" algn="ctr" defTabSz="1778000">
            <a:lnSpc>
              <a:spcPct val="90000"/>
            </a:lnSpc>
            <a:spcBef>
              <a:spcPct val="0"/>
            </a:spcBef>
            <a:spcAft>
              <a:spcPct val="35000"/>
            </a:spcAft>
            <a:buNone/>
          </a:pPr>
          <a:r>
            <a:rPr lang="en-US" sz="2400" kern="1200" dirty="0">
              <a:solidFill>
                <a:schemeClr val="tx1"/>
              </a:solidFill>
            </a:rPr>
            <a:t>PAYE, REPAYE, IBR or ICR</a:t>
          </a:r>
        </a:p>
      </dsp:txBody>
      <dsp:txXfrm>
        <a:off x="3376488" y="676003"/>
        <a:ext cx="2402529" cy="2529429"/>
      </dsp:txXfrm>
    </dsp:sp>
    <dsp:sp modelId="{8DDB182D-827A-4948-BE25-764F709C7004}">
      <dsp:nvSpPr>
        <dsp:cNvPr id="0" name=""/>
        <dsp:cNvSpPr/>
      </dsp:nvSpPr>
      <dsp:spPr>
        <a:xfrm>
          <a:off x="6275119" y="500317"/>
          <a:ext cx="2662471" cy="2880802"/>
        </a:xfrm>
        <a:prstGeom prst="roundRect">
          <a:avLst/>
        </a:prstGeom>
        <a:solidFill>
          <a:srgbClr val="E9772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Qualifying Work</a:t>
          </a:r>
        </a:p>
        <a:p>
          <a:pPr marL="0" lvl="0" indent="0" algn="ctr" defTabSz="1778000">
            <a:lnSpc>
              <a:spcPct val="90000"/>
            </a:lnSpc>
            <a:spcBef>
              <a:spcPct val="0"/>
            </a:spcBef>
            <a:spcAft>
              <a:spcPct val="35000"/>
            </a:spcAft>
            <a:buNone/>
          </a:pPr>
          <a:r>
            <a:rPr lang="en-US" sz="2800" kern="1200" dirty="0">
              <a:solidFill>
                <a:schemeClr val="tx1"/>
              </a:solidFill>
            </a:rPr>
            <a:t>Public Service</a:t>
          </a:r>
        </a:p>
      </dsp:txBody>
      <dsp:txXfrm>
        <a:off x="6405090" y="630288"/>
        <a:ext cx="2402529" cy="26208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D43F4-E375-AC4B-93FC-B717B9678ACC}" type="datetimeFigureOut">
              <a:rPr lang="en-US" smtClean="0"/>
              <a:t>9/22/2022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EF1A5F-24C3-C948-B849-66259A8FDC1B}" type="slidenum">
              <a:rPr lang="en-US" smtClean="0"/>
              <a:t>‹#›</a:t>
            </a:fld>
            <a:endParaRPr lang="en-US"/>
          </a:p>
        </p:txBody>
      </p:sp>
    </p:spTree>
    <p:extLst>
      <p:ext uri="{BB962C8B-B14F-4D97-AF65-F5344CB8AC3E}">
        <p14:creationId xmlns:p14="http://schemas.microsoft.com/office/powerpoint/2010/main" val="129199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2304-39C4-E242-8780-D2AB03FD19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4B689E-CFF8-3041-9745-707D28BDD5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BAF021-FB81-6F4E-AA13-035761068C57}"/>
              </a:ext>
            </a:extLst>
          </p:cNvPr>
          <p:cNvSpPr>
            <a:spLocks noGrp="1"/>
          </p:cNvSpPr>
          <p:nvPr>
            <p:ph type="dt" sz="half" idx="10"/>
          </p:nvPr>
        </p:nvSpPr>
        <p:spPr/>
        <p:txBody>
          <a:bodyPr/>
          <a:lstStyle/>
          <a:p>
            <a:fld id="{E82B960F-FA3E-894B-9580-97544D1DC68C}" type="datetimeFigureOut">
              <a:rPr lang="en-US" smtClean="0"/>
              <a:t>9/22/2022</a:t>
            </a:fld>
            <a:endParaRPr lang="en-US"/>
          </a:p>
        </p:txBody>
      </p:sp>
      <p:sp>
        <p:nvSpPr>
          <p:cNvPr id="5" name="Footer Placeholder 4">
            <a:extLst>
              <a:ext uri="{FF2B5EF4-FFF2-40B4-BE49-F238E27FC236}">
                <a16:creationId xmlns:a16="http://schemas.microsoft.com/office/drawing/2014/main" id="{23E55D92-743A-B84B-9B1B-0E51348EF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B9D07-91C1-F948-BB2B-4F2D0FE6E65B}"/>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4259107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1BF2-FDFA-4043-B609-92DCE96A63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D4E0FD-1FD5-5743-93BE-CA0800396A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45721-15F2-F24D-A615-951E88C992C7}"/>
              </a:ext>
            </a:extLst>
          </p:cNvPr>
          <p:cNvSpPr>
            <a:spLocks noGrp="1"/>
          </p:cNvSpPr>
          <p:nvPr>
            <p:ph type="dt" sz="half" idx="10"/>
          </p:nvPr>
        </p:nvSpPr>
        <p:spPr/>
        <p:txBody>
          <a:bodyPr/>
          <a:lstStyle/>
          <a:p>
            <a:fld id="{E82B960F-FA3E-894B-9580-97544D1DC68C}" type="datetimeFigureOut">
              <a:rPr lang="en-US" smtClean="0"/>
              <a:t>9/22/2022</a:t>
            </a:fld>
            <a:endParaRPr lang="en-US"/>
          </a:p>
        </p:txBody>
      </p:sp>
      <p:sp>
        <p:nvSpPr>
          <p:cNvPr id="5" name="Footer Placeholder 4">
            <a:extLst>
              <a:ext uri="{FF2B5EF4-FFF2-40B4-BE49-F238E27FC236}">
                <a16:creationId xmlns:a16="http://schemas.microsoft.com/office/drawing/2014/main" id="{904CEBB7-00DC-6240-92B6-207F0FB85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58588-62C8-BD4E-8D56-246D7479BEDB}"/>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573520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954825-743A-2543-8686-62A45FB978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A2EC9C-472B-0F41-8A96-B45850CED0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4A030-B594-9F49-BD3F-6322BE12B5B6}"/>
              </a:ext>
            </a:extLst>
          </p:cNvPr>
          <p:cNvSpPr>
            <a:spLocks noGrp="1"/>
          </p:cNvSpPr>
          <p:nvPr>
            <p:ph type="dt" sz="half" idx="10"/>
          </p:nvPr>
        </p:nvSpPr>
        <p:spPr/>
        <p:txBody>
          <a:bodyPr/>
          <a:lstStyle/>
          <a:p>
            <a:fld id="{E82B960F-FA3E-894B-9580-97544D1DC68C}" type="datetimeFigureOut">
              <a:rPr lang="en-US" smtClean="0"/>
              <a:t>9/22/2022</a:t>
            </a:fld>
            <a:endParaRPr lang="en-US"/>
          </a:p>
        </p:txBody>
      </p:sp>
      <p:sp>
        <p:nvSpPr>
          <p:cNvPr id="5" name="Footer Placeholder 4">
            <a:extLst>
              <a:ext uri="{FF2B5EF4-FFF2-40B4-BE49-F238E27FC236}">
                <a16:creationId xmlns:a16="http://schemas.microsoft.com/office/drawing/2014/main" id="{70CAF34A-A091-2C40-8CE4-98B4346525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203EF-0F77-7946-8483-E24909C541B7}"/>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383170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67BC6-9263-5744-B56A-50ACEA4516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8A1425-B4F6-0943-BA13-4A6CF2C2BB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7BD6C-1416-4944-8C77-8C64583EAF6D}"/>
              </a:ext>
            </a:extLst>
          </p:cNvPr>
          <p:cNvSpPr>
            <a:spLocks noGrp="1"/>
          </p:cNvSpPr>
          <p:nvPr>
            <p:ph type="dt" sz="half" idx="10"/>
          </p:nvPr>
        </p:nvSpPr>
        <p:spPr/>
        <p:txBody>
          <a:bodyPr/>
          <a:lstStyle/>
          <a:p>
            <a:fld id="{E82B960F-FA3E-894B-9580-97544D1DC68C}" type="datetimeFigureOut">
              <a:rPr lang="en-US" smtClean="0"/>
              <a:t>9/22/2022</a:t>
            </a:fld>
            <a:endParaRPr lang="en-US"/>
          </a:p>
        </p:txBody>
      </p:sp>
      <p:sp>
        <p:nvSpPr>
          <p:cNvPr id="5" name="Footer Placeholder 4">
            <a:extLst>
              <a:ext uri="{FF2B5EF4-FFF2-40B4-BE49-F238E27FC236}">
                <a16:creationId xmlns:a16="http://schemas.microsoft.com/office/drawing/2014/main" id="{E239F39B-E09B-9F4C-ADFD-3CBAD0454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42B47-99C5-0E4F-9617-A0A77670A3D5}"/>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2459691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E2D1-37A3-5546-98D7-E8A5F41032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0C11A6-1591-D445-BCE9-101C106E3C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FA3B1C-8E75-8E46-BE30-6168F80DE860}"/>
              </a:ext>
            </a:extLst>
          </p:cNvPr>
          <p:cNvSpPr>
            <a:spLocks noGrp="1"/>
          </p:cNvSpPr>
          <p:nvPr>
            <p:ph type="dt" sz="half" idx="10"/>
          </p:nvPr>
        </p:nvSpPr>
        <p:spPr/>
        <p:txBody>
          <a:bodyPr/>
          <a:lstStyle/>
          <a:p>
            <a:fld id="{E82B960F-FA3E-894B-9580-97544D1DC68C}" type="datetimeFigureOut">
              <a:rPr lang="en-US" smtClean="0"/>
              <a:t>9/22/2022</a:t>
            </a:fld>
            <a:endParaRPr lang="en-US"/>
          </a:p>
        </p:txBody>
      </p:sp>
      <p:sp>
        <p:nvSpPr>
          <p:cNvPr id="5" name="Footer Placeholder 4">
            <a:extLst>
              <a:ext uri="{FF2B5EF4-FFF2-40B4-BE49-F238E27FC236}">
                <a16:creationId xmlns:a16="http://schemas.microsoft.com/office/drawing/2014/main" id="{68CBC974-D9E8-2343-968F-AFEA0B874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B3363-FB5D-C746-AD98-D17AC60496FA}"/>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76722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BA4B-59AA-7947-9FFA-D727DB370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3B2705-3B1E-4445-8DFA-2B67859A60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1BA21A-C1C1-7C43-88BF-E231B0F171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9C4B5-6640-4342-A097-FD9D54C06AE6}"/>
              </a:ext>
            </a:extLst>
          </p:cNvPr>
          <p:cNvSpPr>
            <a:spLocks noGrp="1"/>
          </p:cNvSpPr>
          <p:nvPr>
            <p:ph type="dt" sz="half" idx="10"/>
          </p:nvPr>
        </p:nvSpPr>
        <p:spPr/>
        <p:txBody>
          <a:bodyPr/>
          <a:lstStyle/>
          <a:p>
            <a:fld id="{E82B960F-FA3E-894B-9580-97544D1DC68C}" type="datetimeFigureOut">
              <a:rPr lang="en-US" smtClean="0"/>
              <a:t>9/22/2022</a:t>
            </a:fld>
            <a:endParaRPr lang="en-US"/>
          </a:p>
        </p:txBody>
      </p:sp>
      <p:sp>
        <p:nvSpPr>
          <p:cNvPr id="6" name="Footer Placeholder 5">
            <a:extLst>
              <a:ext uri="{FF2B5EF4-FFF2-40B4-BE49-F238E27FC236}">
                <a16:creationId xmlns:a16="http://schemas.microsoft.com/office/drawing/2014/main" id="{92E07A26-F3E6-7542-81A9-ACF153C776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F09691-91C2-3F40-8086-BBF2DE128DAD}"/>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383396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EE8D-6A87-0B4C-BA1C-BC32033AC3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5A8486-785D-494F-9E16-72E2358468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D13BB4-37EB-6246-8E64-D24B40E41F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17976A-0621-F042-A0D8-9D4493D844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05789C-0F61-8642-8B02-174D83A74F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FD5786-924F-A340-96B3-0FC796FF9009}"/>
              </a:ext>
            </a:extLst>
          </p:cNvPr>
          <p:cNvSpPr>
            <a:spLocks noGrp="1"/>
          </p:cNvSpPr>
          <p:nvPr>
            <p:ph type="dt" sz="half" idx="10"/>
          </p:nvPr>
        </p:nvSpPr>
        <p:spPr/>
        <p:txBody>
          <a:bodyPr/>
          <a:lstStyle/>
          <a:p>
            <a:fld id="{E82B960F-FA3E-894B-9580-97544D1DC68C}" type="datetimeFigureOut">
              <a:rPr lang="en-US" smtClean="0"/>
              <a:t>9/22/2022</a:t>
            </a:fld>
            <a:endParaRPr lang="en-US"/>
          </a:p>
        </p:txBody>
      </p:sp>
      <p:sp>
        <p:nvSpPr>
          <p:cNvPr id="8" name="Footer Placeholder 7">
            <a:extLst>
              <a:ext uri="{FF2B5EF4-FFF2-40B4-BE49-F238E27FC236}">
                <a16:creationId xmlns:a16="http://schemas.microsoft.com/office/drawing/2014/main" id="{17CC6AF1-C7B5-654A-8FA2-F09A9BC954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DC4CE0-B4BF-FA43-BBDD-ACDCA6C2A8D2}"/>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218738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8C243-1A24-6141-A15E-B9AC2BDCB8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6CC305-F2A6-3B49-B502-2B4E227C4E74}"/>
              </a:ext>
            </a:extLst>
          </p:cNvPr>
          <p:cNvSpPr>
            <a:spLocks noGrp="1"/>
          </p:cNvSpPr>
          <p:nvPr>
            <p:ph type="dt" sz="half" idx="10"/>
          </p:nvPr>
        </p:nvSpPr>
        <p:spPr/>
        <p:txBody>
          <a:bodyPr/>
          <a:lstStyle/>
          <a:p>
            <a:fld id="{E82B960F-FA3E-894B-9580-97544D1DC68C}" type="datetimeFigureOut">
              <a:rPr lang="en-US" smtClean="0"/>
              <a:t>9/22/2022</a:t>
            </a:fld>
            <a:endParaRPr lang="en-US"/>
          </a:p>
        </p:txBody>
      </p:sp>
      <p:sp>
        <p:nvSpPr>
          <p:cNvPr id="4" name="Footer Placeholder 3">
            <a:extLst>
              <a:ext uri="{FF2B5EF4-FFF2-40B4-BE49-F238E27FC236}">
                <a16:creationId xmlns:a16="http://schemas.microsoft.com/office/drawing/2014/main" id="{24DA4B91-911E-7144-B40D-19A1A10513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B70422-1E7F-0648-B3ED-F362F4856C5E}"/>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333486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85D64-C61D-CE42-A0C2-9005083720E5}"/>
              </a:ext>
            </a:extLst>
          </p:cNvPr>
          <p:cNvSpPr>
            <a:spLocks noGrp="1"/>
          </p:cNvSpPr>
          <p:nvPr>
            <p:ph type="dt" sz="half" idx="10"/>
          </p:nvPr>
        </p:nvSpPr>
        <p:spPr/>
        <p:txBody>
          <a:bodyPr/>
          <a:lstStyle/>
          <a:p>
            <a:fld id="{E82B960F-FA3E-894B-9580-97544D1DC68C}" type="datetimeFigureOut">
              <a:rPr lang="en-US" smtClean="0"/>
              <a:t>9/22/2022</a:t>
            </a:fld>
            <a:endParaRPr lang="en-US"/>
          </a:p>
        </p:txBody>
      </p:sp>
      <p:sp>
        <p:nvSpPr>
          <p:cNvPr id="3" name="Footer Placeholder 2">
            <a:extLst>
              <a:ext uri="{FF2B5EF4-FFF2-40B4-BE49-F238E27FC236}">
                <a16:creationId xmlns:a16="http://schemas.microsoft.com/office/drawing/2014/main" id="{7D5AC430-AE25-B649-8B72-92B7B9016F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6344CF-698A-AB4B-A4D2-79267BB022BB}"/>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402400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3E54-045E-0D4E-8E17-1B6B33F7FF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3BD3FF-61A8-5548-9012-5C169075FE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929ED8-31FA-1940-96D9-7198C17DA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E640EE-0206-9F42-9591-CF7FBACD7101}"/>
              </a:ext>
            </a:extLst>
          </p:cNvPr>
          <p:cNvSpPr>
            <a:spLocks noGrp="1"/>
          </p:cNvSpPr>
          <p:nvPr>
            <p:ph type="dt" sz="half" idx="10"/>
          </p:nvPr>
        </p:nvSpPr>
        <p:spPr/>
        <p:txBody>
          <a:bodyPr/>
          <a:lstStyle/>
          <a:p>
            <a:fld id="{E82B960F-FA3E-894B-9580-97544D1DC68C}" type="datetimeFigureOut">
              <a:rPr lang="en-US" smtClean="0"/>
              <a:t>9/22/2022</a:t>
            </a:fld>
            <a:endParaRPr lang="en-US"/>
          </a:p>
        </p:txBody>
      </p:sp>
      <p:sp>
        <p:nvSpPr>
          <p:cNvPr id="6" name="Footer Placeholder 5">
            <a:extLst>
              <a:ext uri="{FF2B5EF4-FFF2-40B4-BE49-F238E27FC236}">
                <a16:creationId xmlns:a16="http://schemas.microsoft.com/office/drawing/2014/main" id="{C32E6189-CBB6-3241-A1D8-09D2B0FFA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D49B5-742E-D842-B114-F07921FE39B4}"/>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3595602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D540-022C-AB44-A054-CC9DC6BAA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96559E-EF2F-B947-B0B4-FC8BB212FD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405D7B-AA92-174B-9696-E8954B950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925CB6-A01C-5748-86EE-C6447155DCFD}"/>
              </a:ext>
            </a:extLst>
          </p:cNvPr>
          <p:cNvSpPr>
            <a:spLocks noGrp="1"/>
          </p:cNvSpPr>
          <p:nvPr>
            <p:ph type="dt" sz="half" idx="10"/>
          </p:nvPr>
        </p:nvSpPr>
        <p:spPr/>
        <p:txBody>
          <a:bodyPr/>
          <a:lstStyle/>
          <a:p>
            <a:fld id="{E82B960F-FA3E-894B-9580-97544D1DC68C}" type="datetimeFigureOut">
              <a:rPr lang="en-US" smtClean="0"/>
              <a:t>9/22/2022</a:t>
            </a:fld>
            <a:endParaRPr lang="en-US"/>
          </a:p>
        </p:txBody>
      </p:sp>
      <p:sp>
        <p:nvSpPr>
          <p:cNvPr id="6" name="Footer Placeholder 5">
            <a:extLst>
              <a:ext uri="{FF2B5EF4-FFF2-40B4-BE49-F238E27FC236}">
                <a16:creationId xmlns:a16="http://schemas.microsoft.com/office/drawing/2014/main" id="{B9604A3A-F935-5347-AE0F-BB16FD6C3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08211-1D6B-5E49-9A93-0342EBEB1AAB}"/>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30977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45BCEF-4D40-9941-8B0C-076B913E2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64F254-F1A5-0E4B-BDFC-DB5FEAA7D3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A1BF1-2B2C-E344-9D74-1548510CF5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B960F-FA3E-894B-9580-97544D1DC68C}" type="datetimeFigureOut">
              <a:rPr lang="en-US" smtClean="0"/>
              <a:t>9/22/2022</a:t>
            </a:fld>
            <a:endParaRPr lang="en-US"/>
          </a:p>
        </p:txBody>
      </p:sp>
      <p:sp>
        <p:nvSpPr>
          <p:cNvPr id="5" name="Footer Placeholder 4">
            <a:extLst>
              <a:ext uri="{FF2B5EF4-FFF2-40B4-BE49-F238E27FC236}">
                <a16:creationId xmlns:a16="http://schemas.microsoft.com/office/drawing/2014/main" id="{C9A92883-1003-D74E-880E-A6A8DB5D7B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15A030-AB45-DC4D-9051-447C3DD9A4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407B8-2125-3A40-88A6-3DA1AC0AD02F}" type="slidenum">
              <a:rPr lang="en-US" smtClean="0"/>
              <a:t>‹#›</a:t>
            </a:fld>
            <a:endParaRPr lang="en-US"/>
          </a:p>
        </p:txBody>
      </p:sp>
    </p:spTree>
    <p:extLst>
      <p:ext uri="{BB962C8B-B14F-4D97-AF65-F5344CB8AC3E}">
        <p14:creationId xmlns:p14="http://schemas.microsoft.com/office/powerpoint/2010/main" val="98068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studentaid.gov/pslf/" TargetMode="External"/><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mohela.com/"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B8170A-BB98-2841-ADBD-DD5E0C2CCA72}"/>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D6DACBA2-44D2-5143-BD58-C573E1F875AD}"/>
              </a:ext>
            </a:extLst>
          </p:cNvPr>
          <p:cNvSpPr txBox="1"/>
          <p:nvPr/>
        </p:nvSpPr>
        <p:spPr>
          <a:xfrm>
            <a:off x="2951797" y="952299"/>
            <a:ext cx="6288405" cy="2585323"/>
          </a:xfrm>
          <a:prstGeom prst="rect">
            <a:avLst/>
          </a:prstGeom>
          <a:noFill/>
        </p:spPr>
        <p:txBody>
          <a:bodyPr wrap="square" rtlCol="0">
            <a:spAutoFit/>
          </a:bodyPr>
          <a:lstStyle/>
          <a:p>
            <a:r>
              <a:rPr lang="en-US" sz="5400" dirty="0">
                <a:solidFill>
                  <a:schemeClr val="bg1"/>
                </a:solidFill>
                <a:latin typeface="Trade Gothic LT Std"/>
              </a:rPr>
              <a:t>Navigating Public Service Loan Forgiveness (PSLF)</a:t>
            </a:r>
            <a:endParaRPr lang="en-US" sz="5400" b="1" dirty="0">
              <a:solidFill>
                <a:schemeClr val="bg1"/>
              </a:solidFill>
              <a:latin typeface="Trade Gothic LT Std"/>
            </a:endParaRPr>
          </a:p>
        </p:txBody>
      </p:sp>
      <p:sp>
        <p:nvSpPr>
          <p:cNvPr id="9" name="TextBox 8">
            <a:extLst>
              <a:ext uri="{FF2B5EF4-FFF2-40B4-BE49-F238E27FC236}">
                <a16:creationId xmlns:a16="http://schemas.microsoft.com/office/drawing/2014/main" id="{F6970B91-1EA3-B04D-A69C-7DBE2D6A1DCE}"/>
              </a:ext>
            </a:extLst>
          </p:cNvPr>
          <p:cNvSpPr txBox="1"/>
          <p:nvPr/>
        </p:nvSpPr>
        <p:spPr>
          <a:xfrm>
            <a:off x="3143250" y="3547946"/>
            <a:ext cx="6160770" cy="1754326"/>
          </a:xfrm>
          <a:prstGeom prst="rect">
            <a:avLst/>
          </a:prstGeom>
          <a:noFill/>
        </p:spPr>
        <p:txBody>
          <a:bodyPr wrap="square" rtlCol="0">
            <a:spAutoFit/>
          </a:bodyPr>
          <a:lstStyle/>
          <a:p>
            <a:r>
              <a:rPr lang="en-US" sz="3600" dirty="0">
                <a:solidFill>
                  <a:schemeClr val="bg1"/>
                </a:solidFill>
                <a:latin typeface="Trade Gothic LT Std" pitchFamily="2" charset="0"/>
              </a:rPr>
              <a:t>Office of Financial Aid</a:t>
            </a:r>
          </a:p>
          <a:p>
            <a:endParaRPr lang="en-US" sz="3600" dirty="0">
              <a:solidFill>
                <a:schemeClr val="bg1"/>
              </a:solidFill>
              <a:latin typeface="Trade Gothic LT Std" pitchFamily="2" charset="0"/>
            </a:endParaRPr>
          </a:p>
          <a:p>
            <a:endParaRPr lang="en-US" sz="3600" dirty="0">
              <a:solidFill>
                <a:schemeClr val="bg1"/>
              </a:solidFill>
              <a:latin typeface="Trade Gothic LT Std" pitchFamily="2" charset="0"/>
            </a:endParaRPr>
          </a:p>
        </p:txBody>
      </p:sp>
    </p:spTree>
    <p:extLst>
      <p:ext uri="{BB962C8B-B14F-4D97-AF65-F5344CB8AC3E}">
        <p14:creationId xmlns:p14="http://schemas.microsoft.com/office/powerpoint/2010/main" val="25099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0EE9DE-6F92-474A-A2DF-0E3599B7448F}"/>
              </a:ext>
            </a:extLst>
          </p:cNvPr>
          <p:cNvPicPr>
            <a:picLocks noChangeAspect="1"/>
          </p:cNvPicPr>
          <p:nvPr/>
        </p:nvPicPr>
        <p:blipFill>
          <a:blip r:embed="rId2"/>
          <a:stretch>
            <a:fillRect/>
          </a:stretch>
        </p:blipFill>
        <p:spPr>
          <a:xfrm>
            <a:off x="-8400" y="-10210"/>
            <a:ext cx="12192000" cy="6858000"/>
          </a:xfrm>
          <a:prstGeom prst="rect">
            <a:avLst/>
          </a:prstGeom>
        </p:spPr>
      </p:pic>
      <p:sp>
        <p:nvSpPr>
          <p:cNvPr id="4" name="TextBox 3">
            <a:extLst>
              <a:ext uri="{FF2B5EF4-FFF2-40B4-BE49-F238E27FC236}">
                <a16:creationId xmlns:a16="http://schemas.microsoft.com/office/drawing/2014/main" id="{61931E3A-964D-B045-A1DB-BC3D3FC65172}"/>
              </a:ext>
            </a:extLst>
          </p:cNvPr>
          <p:cNvSpPr txBox="1"/>
          <p:nvPr/>
        </p:nvSpPr>
        <p:spPr>
          <a:xfrm>
            <a:off x="377190" y="358349"/>
            <a:ext cx="11212830" cy="822960"/>
          </a:xfrm>
          <a:prstGeom prst="rect">
            <a:avLst/>
          </a:prstGeom>
          <a:noFill/>
        </p:spPr>
        <p:txBody>
          <a:bodyPr wrap="square" rtlCol="0">
            <a:spAutoFit/>
          </a:bodyPr>
          <a:lstStyle/>
          <a:p>
            <a:pPr algn="ctr"/>
            <a:r>
              <a:rPr lang="en-US" sz="6000" b="1" dirty="0">
                <a:latin typeface="Trade Gothic LT Std" pitchFamily="2" charset="0"/>
              </a:rPr>
              <a:t>Overall Paid</a:t>
            </a:r>
          </a:p>
        </p:txBody>
      </p:sp>
      <p:sp>
        <p:nvSpPr>
          <p:cNvPr id="5" name="TextBox 4">
            <a:extLst>
              <a:ext uri="{FF2B5EF4-FFF2-40B4-BE49-F238E27FC236}">
                <a16:creationId xmlns:a16="http://schemas.microsoft.com/office/drawing/2014/main" id="{4D88423C-4773-EF49-964D-4202017DEE9F}"/>
              </a:ext>
            </a:extLst>
          </p:cNvPr>
          <p:cNvSpPr txBox="1"/>
          <p:nvPr/>
        </p:nvSpPr>
        <p:spPr>
          <a:xfrm>
            <a:off x="110490" y="1086030"/>
            <a:ext cx="2785110" cy="646331"/>
          </a:xfrm>
          <a:prstGeom prst="rect">
            <a:avLst/>
          </a:prstGeom>
          <a:noFill/>
        </p:spPr>
        <p:txBody>
          <a:bodyPr wrap="square" rtlCol="0">
            <a:spAutoFit/>
          </a:bodyPr>
          <a:lstStyle/>
          <a:p>
            <a:pPr algn="ctr"/>
            <a:r>
              <a:rPr lang="en-US" sz="3600" dirty="0">
                <a:solidFill>
                  <a:srgbClr val="E97726"/>
                </a:solidFill>
                <a:latin typeface="Trade Gothic LT Std" pitchFamily="2" charset="0"/>
              </a:rPr>
              <a:t>Without PSLF</a:t>
            </a:r>
          </a:p>
        </p:txBody>
      </p:sp>
      <p:sp>
        <p:nvSpPr>
          <p:cNvPr id="6" name="TextBox 1">
            <a:extLst>
              <a:ext uri="{FF2B5EF4-FFF2-40B4-BE49-F238E27FC236}">
                <a16:creationId xmlns:a16="http://schemas.microsoft.com/office/drawing/2014/main" id="{B8A67C74-018E-4D14-9A86-CEB9186B830A}"/>
              </a:ext>
            </a:extLst>
          </p:cNvPr>
          <p:cNvSpPr txBox="1">
            <a:spLocks noChangeArrowheads="1"/>
          </p:cNvSpPr>
          <p:nvPr/>
        </p:nvSpPr>
        <p:spPr bwMode="auto">
          <a:xfrm>
            <a:off x="663609" y="2319126"/>
            <a:ext cx="2286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eaLnBrk="1" hangingPunct="1">
              <a:defRPr/>
            </a:pPr>
            <a:r>
              <a:rPr lang="en-US" altLang="en-US" dirty="0">
                <a:solidFill>
                  <a:schemeClr val="tx1">
                    <a:lumMod val="75000"/>
                    <a:lumOff val="25000"/>
                  </a:schemeClr>
                </a:solidFill>
                <a:latin typeface="Arial" pitchFamily="34" charset="0"/>
              </a:rPr>
              <a:t>Time in Repayment</a:t>
            </a:r>
          </a:p>
        </p:txBody>
      </p:sp>
      <p:sp>
        <p:nvSpPr>
          <p:cNvPr id="7" name="TextBox 1">
            <a:extLst>
              <a:ext uri="{FF2B5EF4-FFF2-40B4-BE49-F238E27FC236}">
                <a16:creationId xmlns:a16="http://schemas.microsoft.com/office/drawing/2014/main" id="{B8A67C74-018E-4D14-9A86-CEB9186B830A}"/>
              </a:ext>
            </a:extLst>
          </p:cNvPr>
          <p:cNvSpPr txBox="1">
            <a:spLocks noChangeArrowheads="1"/>
          </p:cNvSpPr>
          <p:nvPr/>
        </p:nvSpPr>
        <p:spPr bwMode="auto">
          <a:xfrm>
            <a:off x="618400" y="2922500"/>
            <a:ext cx="22860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eaLnBrk="1" hangingPunct="1">
              <a:defRPr/>
            </a:pPr>
            <a:r>
              <a:rPr lang="en-US" altLang="en-US" dirty="0">
                <a:solidFill>
                  <a:schemeClr val="tx1">
                    <a:lumMod val="75000"/>
                    <a:lumOff val="25000"/>
                  </a:schemeClr>
                </a:solidFill>
                <a:latin typeface="Arial" pitchFamily="34" charset="0"/>
              </a:rPr>
              <a:t>Total Paid</a:t>
            </a:r>
          </a:p>
        </p:txBody>
      </p:sp>
      <p:sp>
        <p:nvSpPr>
          <p:cNvPr id="8" name="TextBox 27">
            <a:extLst>
              <a:ext uri="{FF2B5EF4-FFF2-40B4-BE49-F238E27FC236}">
                <a16:creationId xmlns:a16="http://schemas.microsoft.com/office/drawing/2014/main" id="{BBA050F8-95B5-44FE-88D8-D09639ADB421}"/>
              </a:ext>
            </a:extLst>
          </p:cNvPr>
          <p:cNvSpPr txBox="1">
            <a:spLocks noChangeArrowheads="1"/>
          </p:cNvSpPr>
          <p:nvPr/>
        </p:nvSpPr>
        <p:spPr bwMode="auto">
          <a:xfrm>
            <a:off x="613180" y="3568918"/>
            <a:ext cx="2286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eaLnBrk="1" hangingPunct="1">
              <a:defRPr/>
            </a:pPr>
            <a:r>
              <a:rPr lang="en-US" altLang="en-US" dirty="0"/>
              <a:t>           </a:t>
            </a:r>
            <a:r>
              <a:rPr lang="en-US" altLang="en-US" dirty="0">
                <a:solidFill>
                  <a:schemeClr val="tx1">
                    <a:lumMod val="75000"/>
                    <a:lumOff val="25000"/>
                  </a:schemeClr>
                </a:solidFill>
                <a:latin typeface="Arial" pitchFamily="34" charset="0"/>
              </a:rPr>
              <a:t>Total Forgiven</a:t>
            </a:r>
          </a:p>
        </p:txBody>
      </p:sp>
      <p:sp>
        <p:nvSpPr>
          <p:cNvPr id="10" name="Right Arrow 40">
            <a:extLst>
              <a:ext uri="{FF2B5EF4-FFF2-40B4-BE49-F238E27FC236}">
                <a16:creationId xmlns:a16="http://schemas.microsoft.com/office/drawing/2014/main" id="{0E749FFC-0714-4E02-9FE0-8811AE7C8E1E}"/>
              </a:ext>
            </a:extLst>
          </p:cNvPr>
          <p:cNvSpPr>
            <a:spLocks noChangeArrowheads="1"/>
          </p:cNvSpPr>
          <p:nvPr/>
        </p:nvSpPr>
        <p:spPr bwMode="auto">
          <a:xfrm>
            <a:off x="3149651" y="2359191"/>
            <a:ext cx="761049" cy="326429"/>
          </a:xfrm>
          <a:prstGeom prst="rightArrow">
            <a:avLst>
              <a:gd name="adj1" fmla="val 50000"/>
              <a:gd name="adj2" fmla="val 50000"/>
            </a:avLst>
          </a:prstGeom>
          <a:solidFill>
            <a:srgbClr val="FFC000"/>
          </a:solidFill>
          <a:ln w="9525">
            <a:solidFill>
              <a:srgbClr val="FFC000"/>
            </a:solidFill>
            <a:miter lim="800000"/>
            <a:headEnd/>
            <a:tailEnd/>
          </a:ln>
          <a:effectLst>
            <a:outerShdw blurRad="40000" dist="23000" dir="5400000" rotWithShape="0">
              <a:srgbClr val="808080">
                <a:alpha val="34998"/>
              </a:srgbClr>
            </a:outerShdw>
          </a:effectLst>
        </p:spPr>
        <p:txBody>
          <a:bodyPr lIns="68580" tIns="34290" rIns="68580" bIns="34290"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eaLnBrk="1" hangingPunct="1">
              <a:defRPr/>
            </a:pPr>
            <a:endParaRPr lang="en-US" altLang="en-US" dirty="0">
              <a:solidFill>
                <a:srgbClr val="FFFFFF"/>
              </a:solidFill>
            </a:endParaRPr>
          </a:p>
        </p:txBody>
      </p:sp>
      <p:sp>
        <p:nvSpPr>
          <p:cNvPr id="13" name="Right Arrow 40">
            <a:extLst>
              <a:ext uri="{FF2B5EF4-FFF2-40B4-BE49-F238E27FC236}">
                <a16:creationId xmlns:a16="http://schemas.microsoft.com/office/drawing/2014/main" id="{15BD81D3-3A56-4138-9756-4DEC60D68DCA}"/>
              </a:ext>
            </a:extLst>
          </p:cNvPr>
          <p:cNvSpPr>
            <a:spLocks noChangeArrowheads="1"/>
          </p:cNvSpPr>
          <p:nvPr/>
        </p:nvSpPr>
        <p:spPr bwMode="auto">
          <a:xfrm>
            <a:off x="3153609" y="2940664"/>
            <a:ext cx="761049" cy="346075"/>
          </a:xfrm>
          <a:prstGeom prst="rightArrow">
            <a:avLst>
              <a:gd name="adj1" fmla="val 50000"/>
              <a:gd name="adj2" fmla="val 50000"/>
            </a:avLst>
          </a:prstGeom>
          <a:solidFill>
            <a:srgbClr val="FFC000"/>
          </a:solidFill>
          <a:ln w="9525">
            <a:solidFill>
              <a:srgbClr val="FFC000"/>
            </a:solidFill>
            <a:miter lim="800000"/>
            <a:headEnd/>
            <a:tailEnd/>
          </a:ln>
          <a:effectLst>
            <a:outerShdw blurRad="40000" dist="23000" dir="5400000" rotWithShape="0">
              <a:srgbClr val="808080">
                <a:alpha val="34998"/>
              </a:srgbClr>
            </a:outerShdw>
          </a:effectLst>
        </p:spPr>
        <p:txBody>
          <a:bodyPr lIns="68580" tIns="34290" rIns="68580" bIns="34290"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eaLnBrk="1" hangingPunct="1">
              <a:defRPr/>
            </a:pPr>
            <a:endParaRPr lang="en-US" altLang="en-US" dirty="0">
              <a:solidFill>
                <a:srgbClr val="FFFFFF"/>
              </a:solidFill>
            </a:endParaRPr>
          </a:p>
        </p:txBody>
      </p:sp>
      <p:sp>
        <p:nvSpPr>
          <p:cNvPr id="14" name="Right Arrow 40">
            <a:extLst>
              <a:ext uri="{FF2B5EF4-FFF2-40B4-BE49-F238E27FC236}">
                <a16:creationId xmlns:a16="http://schemas.microsoft.com/office/drawing/2014/main" id="{7D2F1959-AA3C-407E-9030-45E091D158A7}"/>
              </a:ext>
            </a:extLst>
          </p:cNvPr>
          <p:cNvSpPr>
            <a:spLocks noChangeArrowheads="1"/>
          </p:cNvSpPr>
          <p:nvPr/>
        </p:nvSpPr>
        <p:spPr bwMode="auto">
          <a:xfrm>
            <a:off x="3152394" y="3579353"/>
            <a:ext cx="761049" cy="346075"/>
          </a:xfrm>
          <a:prstGeom prst="rightArrow">
            <a:avLst>
              <a:gd name="adj1" fmla="val 50000"/>
              <a:gd name="adj2" fmla="val 50000"/>
            </a:avLst>
          </a:prstGeom>
          <a:solidFill>
            <a:srgbClr val="FFC000"/>
          </a:solidFill>
          <a:ln w="9525">
            <a:solidFill>
              <a:srgbClr val="FFC000"/>
            </a:solidFill>
            <a:miter lim="800000"/>
            <a:headEnd/>
            <a:tailEnd/>
          </a:ln>
          <a:effectLst>
            <a:outerShdw blurRad="40000" dist="23000" dir="5400000" rotWithShape="0">
              <a:srgbClr val="808080">
                <a:alpha val="34998"/>
              </a:srgbClr>
            </a:outerShdw>
          </a:effectLst>
        </p:spPr>
        <p:txBody>
          <a:bodyPr lIns="68580" tIns="34290" rIns="68580" bIns="34290"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eaLnBrk="1" hangingPunct="1">
              <a:defRPr/>
            </a:pPr>
            <a:endParaRPr lang="en-US" altLang="en-US" dirty="0">
              <a:solidFill>
                <a:srgbClr val="FFFFFF"/>
              </a:solidFill>
            </a:endParaRPr>
          </a:p>
        </p:txBody>
      </p:sp>
      <p:pic>
        <p:nvPicPr>
          <p:cNvPr id="15" name="table">
            <a:extLst>
              <a:ext uri="{FF2B5EF4-FFF2-40B4-BE49-F238E27FC236}">
                <a16:creationId xmlns:a16="http://schemas.microsoft.com/office/drawing/2014/main" id="{4B289C64-1FB9-4EB3-8406-4DC7660D7EB3}"/>
              </a:ext>
            </a:extLst>
          </p:cNvPr>
          <p:cNvPicPr>
            <a:picLocks noChangeAspect="1"/>
          </p:cNvPicPr>
          <p:nvPr/>
        </p:nvPicPr>
        <p:blipFill>
          <a:blip r:embed="rId3"/>
          <a:stretch>
            <a:fillRect/>
          </a:stretch>
        </p:blipFill>
        <p:spPr>
          <a:xfrm>
            <a:off x="4087634" y="1584413"/>
            <a:ext cx="1728253" cy="1888154"/>
          </a:xfrm>
          <a:prstGeom prst="rect">
            <a:avLst/>
          </a:prstGeom>
        </p:spPr>
      </p:pic>
      <p:sp>
        <p:nvSpPr>
          <p:cNvPr id="2" name="TextBox 1">
            <a:extLst>
              <a:ext uri="{FF2B5EF4-FFF2-40B4-BE49-F238E27FC236}">
                <a16:creationId xmlns:a16="http://schemas.microsoft.com/office/drawing/2014/main" id="{B5B5AFF8-74D1-49E6-BA30-018B54BBD0F5}"/>
              </a:ext>
            </a:extLst>
          </p:cNvPr>
          <p:cNvSpPr txBox="1"/>
          <p:nvPr/>
        </p:nvSpPr>
        <p:spPr>
          <a:xfrm>
            <a:off x="5579745" y="3095625"/>
            <a:ext cx="1392555" cy="646331"/>
          </a:xfrm>
          <a:prstGeom prst="rect">
            <a:avLst/>
          </a:prstGeom>
          <a:noFill/>
        </p:spPr>
        <p:txBody>
          <a:bodyPr wrap="square" rtlCol="0">
            <a:spAutoFit/>
          </a:bodyPr>
          <a:lstStyle/>
          <a:p>
            <a:pPr algn="ctr"/>
            <a:r>
              <a:rPr lang="en-US" dirty="0">
                <a:solidFill>
                  <a:schemeClr val="bg1"/>
                </a:solidFill>
              </a:rPr>
              <a:t>ICR</a:t>
            </a:r>
          </a:p>
          <a:p>
            <a:pPr algn="ctr"/>
            <a:endParaRPr lang="en-US" dirty="0">
              <a:solidFill>
                <a:schemeClr val="bg1"/>
              </a:solidFill>
            </a:endParaRPr>
          </a:p>
        </p:txBody>
      </p:sp>
      <p:sp>
        <p:nvSpPr>
          <p:cNvPr id="16" name="Round Same Side Corner Rectangle 23">
            <a:extLst>
              <a:ext uri="{FF2B5EF4-FFF2-40B4-BE49-F238E27FC236}">
                <a16:creationId xmlns:a16="http://schemas.microsoft.com/office/drawing/2014/main" id="{9D9A8D06-7C28-40CC-B59A-7A0A62E9DFF4}"/>
              </a:ext>
            </a:extLst>
          </p:cNvPr>
          <p:cNvSpPr/>
          <p:nvPr/>
        </p:nvSpPr>
        <p:spPr>
          <a:xfrm rot="10800000">
            <a:off x="4063405" y="3499432"/>
            <a:ext cx="1752482" cy="473452"/>
          </a:xfrm>
          <a:prstGeom prst="round2SameRect">
            <a:avLst/>
          </a:prstGeom>
          <a:solidFill>
            <a:srgbClr val="2993FF"/>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bg-BG" dirty="0">
              <a:latin typeface="Calibri Light"/>
            </a:endParaRPr>
          </a:p>
        </p:txBody>
      </p:sp>
      <p:sp>
        <p:nvSpPr>
          <p:cNvPr id="17" name="TextBox 16">
            <a:extLst>
              <a:ext uri="{FF2B5EF4-FFF2-40B4-BE49-F238E27FC236}">
                <a16:creationId xmlns:a16="http://schemas.microsoft.com/office/drawing/2014/main" id="{336C9812-AC9C-41C0-8258-BC1F57EBC0AA}"/>
              </a:ext>
            </a:extLst>
          </p:cNvPr>
          <p:cNvSpPr txBox="1"/>
          <p:nvPr/>
        </p:nvSpPr>
        <p:spPr>
          <a:xfrm>
            <a:off x="4229404" y="3536851"/>
            <a:ext cx="1444711" cy="646331"/>
          </a:xfrm>
          <a:prstGeom prst="rect">
            <a:avLst/>
          </a:prstGeom>
          <a:noFill/>
        </p:spPr>
        <p:txBody>
          <a:bodyPr wrap="square" rtlCol="0">
            <a:spAutoFit/>
          </a:bodyPr>
          <a:lstStyle/>
          <a:p>
            <a:pPr algn="ctr"/>
            <a:r>
              <a:rPr lang="en-US" dirty="0">
                <a:solidFill>
                  <a:schemeClr val="bg1"/>
                </a:solidFill>
              </a:rPr>
              <a:t>$0</a:t>
            </a:r>
          </a:p>
          <a:p>
            <a:endParaRPr lang="en-US" dirty="0"/>
          </a:p>
        </p:txBody>
      </p:sp>
      <p:sp>
        <p:nvSpPr>
          <p:cNvPr id="18" name="TextBox 17">
            <a:extLst>
              <a:ext uri="{FF2B5EF4-FFF2-40B4-BE49-F238E27FC236}">
                <a16:creationId xmlns:a16="http://schemas.microsoft.com/office/drawing/2014/main" id="{7B531AFB-9CFB-402C-9022-A513A420F685}"/>
              </a:ext>
            </a:extLst>
          </p:cNvPr>
          <p:cNvSpPr txBox="1"/>
          <p:nvPr/>
        </p:nvSpPr>
        <p:spPr>
          <a:xfrm>
            <a:off x="4275486" y="1710997"/>
            <a:ext cx="1398629" cy="1015663"/>
          </a:xfrm>
          <a:prstGeom prst="rect">
            <a:avLst/>
          </a:prstGeom>
          <a:noFill/>
        </p:spPr>
        <p:txBody>
          <a:bodyPr wrap="square" rtlCol="0">
            <a:spAutoFit/>
          </a:bodyPr>
          <a:lstStyle/>
          <a:p>
            <a:pPr algn="ctr"/>
            <a:r>
              <a:rPr lang="en-US" sz="2400" dirty="0">
                <a:solidFill>
                  <a:schemeClr val="bg1"/>
                </a:solidFill>
              </a:rPr>
              <a:t>ICR</a:t>
            </a:r>
            <a:endParaRPr lang="en-US" dirty="0">
              <a:solidFill>
                <a:schemeClr val="bg1"/>
              </a:solidFill>
            </a:endParaRPr>
          </a:p>
          <a:p>
            <a:endParaRPr lang="en-US" dirty="0">
              <a:solidFill>
                <a:schemeClr val="bg1"/>
              </a:solidFill>
            </a:endParaRPr>
          </a:p>
          <a:p>
            <a:endParaRPr lang="en-US" dirty="0"/>
          </a:p>
        </p:txBody>
      </p:sp>
      <p:sp>
        <p:nvSpPr>
          <p:cNvPr id="24" name="Round Same Side Corner Rectangle 23">
            <a:extLst>
              <a:ext uri="{FF2B5EF4-FFF2-40B4-BE49-F238E27FC236}">
                <a16:creationId xmlns:a16="http://schemas.microsoft.com/office/drawing/2014/main" id="{9AF51B2D-4201-48E2-A56D-0AA02FF29C21}"/>
              </a:ext>
            </a:extLst>
          </p:cNvPr>
          <p:cNvSpPr/>
          <p:nvPr/>
        </p:nvSpPr>
        <p:spPr>
          <a:xfrm rot="10800000">
            <a:off x="9568815" y="3491616"/>
            <a:ext cx="1785384" cy="473453"/>
          </a:xfrm>
          <a:prstGeom prst="round2SameRect">
            <a:avLst/>
          </a:prstGeom>
          <a:solidFill>
            <a:srgbClr val="2993FF"/>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bg-BG" dirty="0">
              <a:latin typeface="Calibri Light"/>
            </a:endParaRPr>
          </a:p>
        </p:txBody>
      </p:sp>
      <p:sp>
        <p:nvSpPr>
          <p:cNvPr id="28" name="TextBox 27">
            <a:extLst>
              <a:ext uri="{FF2B5EF4-FFF2-40B4-BE49-F238E27FC236}">
                <a16:creationId xmlns:a16="http://schemas.microsoft.com/office/drawing/2014/main" id="{A010C9DC-7F70-4A74-89CD-AEC3AC6C6631}"/>
              </a:ext>
            </a:extLst>
          </p:cNvPr>
          <p:cNvSpPr txBox="1"/>
          <p:nvPr/>
        </p:nvSpPr>
        <p:spPr>
          <a:xfrm>
            <a:off x="9739152" y="3535453"/>
            <a:ext cx="1444710" cy="646331"/>
          </a:xfrm>
          <a:prstGeom prst="rect">
            <a:avLst/>
          </a:prstGeom>
          <a:noFill/>
        </p:spPr>
        <p:txBody>
          <a:bodyPr wrap="square" rtlCol="0">
            <a:spAutoFit/>
          </a:bodyPr>
          <a:lstStyle/>
          <a:p>
            <a:pPr algn="ctr"/>
            <a:r>
              <a:rPr lang="en-US" dirty="0">
                <a:solidFill>
                  <a:schemeClr val="bg1"/>
                </a:solidFill>
              </a:rPr>
              <a:t>$7,834</a:t>
            </a:r>
          </a:p>
          <a:p>
            <a:endParaRPr lang="en-US" dirty="0"/>
          </a:p>
        </p:txBody>
      </p:sp>
      <p:sp>
        <p:nvSpPr>
          <p:cNvPr id="29" name="TextBox 28">
            <a:extLst>
              <a:ext uri="{FF2B5EF4-FFF2-40B4-BE49-F238E27FC236}">
                <a16:creationId xmlns:a16="http://schemas.microsoft.com/office/drawing/2014/main" id="{3D59A38A-679A-4528-A589-851AB528C95D}"/>
              </a:ext>
            </a:extLst>
          </p:cNvPr>
          <p:cNvSpPr txBox="1"/>
          <p:nvPr/>
        </p:nvSpPr>
        <p:spPr>
          <a:xfrm>
            <a:off x="5998904" y="2034964"/>
            <a:ext cx="1153058" cy="457200"/>
          </a:xfrm>
          <a:prstGeom prst="rect">
            <a:avLst/>
          </a:prstGeom>
          <a:noFill/>
        </p:spPr>
        <p:txBody>
          <a:bodyPr wrap="square" rtlCol="0">
            <a:spAutoFit/>
          </a:bodyPr>
          <a:lstStyle/>
          <a:p>
            <a:pPr algn="ctr"/>
            <a:r>
              <a:rPr lang="en-US" sz="2000" dirty="0">
                <a:solidFill>
                  <a:schemeClr val="bg1"/>
                </a:solidFill>
              </a:rPr>
              <a:t>IBR</a:t>
            </a:r>
            <a:endParaRPr lang="en-US" dirty="0">
              <a:solidFill>
                <a:schemeClr val="bg1"/>
              </a:solidFill>
            </a:endParaRPr>
          </a:p>
          <a:p>
            <a:endParaRPr lang="en-US" dirty="0">
              <a:solidFill>
                <a:schemeClr val="bg1"/>
              </a:solidFill>
            </a:endParaRPr>
          </a:p>
          <a:p>
            <a:endParaRPr lang="en-US" dirty="0"/>
          </a:p>
        </p:txBody>
      </p:sp>
      <p:sp>
        <p:nvSpPr>
          <p:cNvPr id="30" name="TextBox 29">
            <a:extLst>
              <a:ext uri="{FF2B5EF4-FFF2-40B4-BE49-F238E27FC236}">
                <a16:creationId xmlns:a16="http://schemas.microsoft.com/office/drawing/2014/main" id="{793DCA28-DBA4-40B2-8E9A-6482C3B62D5A}"/>
              </a:ext>
            </a:extLst>
          </p:cNvPr>
          <p:cNvSpPr txBox="1"/>
          <p:nvPr/>
        </p:nvSpPr>
        <p:spPr>
          <a:xfrm>
            <a:off x="9322118" y="593768"/>
            <a:ext cx="676275" cy="954107"/>
          </a:xfrm>
          <a:prstGeom prst="rect">
            <a:avLst/>
          </a:prstGeom>
          <a:noFill/>
        </p:spPr>
        <p:txBody>
          <a:bodyPr wrap="square" rtlCol="0">
            <a:spAutoFit/>
          </a:bodyPr>
          <a:lstStyle/>
          <a:p>
            <a:pPr algn="ctr"/>
            <a:r>
              <a:rPr lang="en-US" sz="2000" dirty="0">
                <a:solidFill>
                  <a:schemeClr val="bg1"/>
                </a:solidFill>
              </a:rPr>
              <a:t>PAYE</a:t>
            </a:r>
            <a:endParaRPr lang="en-US" dirty="0">
              <a:solidFill>
                <a:schemeClr val="bg1"/>
              </a:solidFill>
            </a:endParaRPr>
          </a:p>
          <a:p>
            <a:endParaRPr lang="en-US" dirty="0">
              <a:solidFill>
                <a:schemeClr val="bg1"/>
              </a:solidFill>
            </a:endParaRPr>
          </a:p>
          <a:p>
            <a:endParaRPr lang="en-US" dirty="0"/>
          </a:p>
        </p:txBody>
      </p:sp>
      <p:sp>
        <p:nvSpPr>
          <p:cNvPr id="31" name="TextBox 30">
            <a:extLst>
              <a:ext uri="{FF2B5EF4-FFF2-40B4-BE49-F238E27FC236}">
                <a16:creationId xmlns:a16="http://schemas.microsoft.com/office/drawing/2014/main" id="{F5615718-FD68-4522-B1C4-9A20058CF7E9}"/>
              </a:ext>
            </a:extLst>
          </p:cNvPr>
          <p:cNvSpPr txBox="1"/>
          <p:nvPr/>
        </p:nvSpPr>
        <p:spPr>
          <a:xfrm>
            <a:off x="9839325" y="1986557"/>
            <a:ext cx="1028700" cy="954107"/>
          </a:xfrm>
          <a:prstGeom prst="rect">
            <a:avLst/>
          </a:prstGeom>
          <a:noFill/>
        </p:spPr>
        <p:txBody>
          <a:bodyPr wrap="square" rtlCol="0">
            <a:spAutoFit/>
          </a:bodyPr>
          <a:lstStyle/>
          <a:p>
            <a:pPr algn="ctr"/>
            <a:r>
              <a:rPr lang="en-US" sz="2000" dirty="0">
                <a:solidFill>
                  <a:schemeClr val="bg1"/>
                </a:solidFill>
              </a:rPr>
              <a:t>REPAYE</a:t>
            </a:r>
            <a:endParaRPr lang="en-US" dirty="0">
              <a:solidFill>
                <a:schemeClr val="bg1"/>
              </a:solidFill>
            </a:endParaRPr>
          </a:p>
          <a:p>
            <a:endParaRPr lang="en-US" dirty="0">
              <a:solidFill>
                <a:schemeClr val="bg1"/>
              </a:solidFill>
            </a:endParaRPr>
          </a:p>
          <a:p>
            <a:endParaRPr lang="en-US" dirty="0"/>
          </a:p>
        </p:txBody>
      </p:sp>
      <p:pic>
        <p:nvPicPr>
          <p:cNvPr id="32" name="table">
            <a:extLst>
              <a:ext uri="{FF2B5EF4-FFF2-40B4-BE49-F238E27FC236}">
                <a16:creationId xmlns:a16="http://schemas.microsoft.com/office/drawing/2014/main" id="{00BFA84B-2ADF-45DC-8B6C-AFB9B3CEDAAF}"/>
              </a:ext>
            </a:extLst>
          </p:cNvPr>
          <p:cNvPicPr>
            <a:picLocks noChangeAspect="1"/>
          </p:cNvPicPr>
          <p:nvPr/>
        </p:nvPicPr>
        <p:blipFill>
          <a:blip r:embed="rId4"/>
          <a:stretch>
            <a:fillRect/>
          </a:stretch>
        </p:blipFill>
        <p:spPr>
          <a:xfrm>
            <a:off x="5976518" y="1588803"/>
            <a:ext cx="1728253" cy="1895167"/>
          </a:xfrm>
          <a:prstGeom prst="rect">
            <a:avLst/>
          </a:prstGeom>
        </p:spPr>
      </p:pic>
      <p:sp>
        <p:nvSpPr>
          <p:cNvPr id="36" name="TextBox 35">
            <a:extLst>
              <a:ext uri="{FF2B5EF4-FFF2-40B4-BE49-F238E27FC236}">
                <a16:creationId xmlns:a16="http://schemas.microsoft.com/office/drawing/2014/main" id="{39D94F54-1A6B-4A0C-9DC4-51B2AB3CF920}"/>
              </a:ext>
            </a:extLst>
          </p:cNvPr>
          <p:cNvSpPr txBox="1"/>
          <p:nvPr/>
        </p:nvSpPr>
        <p:spPr>
          <a:xfrm>
            <a:off x="6054874" y="1702661"/>
            <a:ext cx="1575137" cy="1446550"/>
          </a:xfrm>
          <a:prstGeom prst="rect">
            <a:avLst/>
          </a:prstGeom>
          <a:noFill/>
        </p:spPr>
        <p:txBody>
          <a:bodyPr wrap="square" rtlCol="0">
            <a:spAutoFit/>
          </a:bodyPr>
          <a:lstStyle/>
          <a:p>
            <a:pPr algn="ctr"/>
            <a:r>
              <a:rPr lang="en-US" sz="3200" dirty="0">
                <a:solidFill>
                  <a:schemeClr val="bg1"/>
                </a:solidFill>
              </a:rPr>
              <a:t>IBR</a:t>
            </a:r>
            <a:endParaRPr lang="en-US" sz="2800" dirty="0">
              <a:solidFill>
                <a:schemeClr val="bg1"/>
              </a:solidFill>
            </a:endParaRPr>
          </a:p>
          <a:p>
            <a:endParaRPr lang="en-US" sz="2800" dirty="0">
              <a:solidFill>
                <a:schemeClr val="bg1"/>
              </a:solidFill>
            </a:endParaRPr>
          </a:p>
          <a:p>
            <a:endParaRPr lang="en-US" sz="2800" dirty="0"/>
          </a:p>
        </p:txBody>
      </p:sp>
      <p:pic>
        <p:nvPicPr>
          <p:cNvPr id="38" name="table">
            <a:extLst>
              <a:ext uri="{FF2B5EF4-FFF2-40B4-BE49-F238E27FC236}">
                <a16:creationId xmlns:a16="http://schemas.microsoft.com/office/drawing/2014/main" id="{4734A4E3-0656-44DC-8067-3CC0B5E36241}"/>
              </a:ext>
            </a:extLst>
          </p:cNvPr>
          <p:cNvPicPr>
            <a:picLocks noChangeAspect="1"/>
          </p:cNvPicPr>
          <p:nvPr/>
        </p:nvPicPr>
        <p:blipFill>
          <a:blip r:embed="rId5"/>
          <a:stretch>
            <a:fillRect/>
          </a:stretch>
        </p:blipFill>
        <p:spPr>
          <a:xfrm>
            <a:off x="7771983" y="1600596"/>
            <a:ext cx="1705392" cy="1909559"/>
          </a:xfrm>
          <a:prstGeom prst="rect">
            <a:avLst/>
          </a:prstGeom>
        </p:spPr>
      </p:pic>
      <p:pic>
        <p:nvPicPr>
          <p:cNvPr id="39" name="table">
            <a:extLst>
              <a:ext uri="{FF2B5EF4-FFF2-40B4-BE49-F238E27FC236}">
                <a16:creationId xmlns:a16="http://schemas.microsoft.com/office/drawing/2014/main" id="{DEC8D70E-B62B-42BE-BBBD-D9FCA740A474}"/>
              </a:ext>
            </a:extLst>
          </p:cNvPr>
          <p:cNvPicPr>
            <a:picLocks noChangeAspect="1"/>
          </p:cNvPicPr>
          <p:nvPr/>
        </p:nvPicPr>
        <p:blipFill>
          <a:blip r:embed="rId6"/>
          <a:stretch>
            <a:fillRect/>
          </a:stretch>
        </p:blipFill>
        <p:spPr>
          <a:xfrm>
            <a:off x="9600411" y="1584465"/>
            <a:ext cx="1785385" cy="1880895"/>
          </a:xfrm>
          <a:prstGeom prst="rect">
            <a:avLst/>
          </a:prstGeom>
        </p:spPr>
      </p:pic>
      <p:sp>
        <p:nvSpPr>
          <p:cNvPr id="41" name="TextBox 40">
            <a:extLst>
              <a:ext uri="{FF2B5EF4-FFF2-40B4-BE49-F238E27FC236}">
                <a16:creationId xmlns:a16="http://schemas.microsoft.com/office/drawing/2014/main" id="{53BFFEE8-7BD0-463B-B81A-99D4D170E3DC}"/>
              </a:ext>
            </a:extLst>
          </p:cNvPr>
          <p:cNvSpPr txBox="1"/>
          <p:nvPr/>
        </p:nvSpPr>
        <p:spPr>
          <a:xfrm>
            <a:off x="7902324" y="1743560"/>
            <a:ext cx="1419793" cy="523220"/>
          </a:xfrm>
          <a:prstGeom prst="rect">
            <a:avLst/>
          </a:prstGeom>
          <a:noFill/>
        </p:spPr>
        <p:txBody>
          <a:bodyPr wrap="square">
            <a:spAutoFit/>
          </a:bodyPr>
          <a:lstStyle/>
          <a:p>
            <a:pPr algn="ctr"/>
            <a:r>
              <a:rPr lang="en-US" sz="2800" dirty="0">
                <a:solidFill>
                  <a:schemeClr val="bg1"/>
                </a:solidFill>
              </a:rPr>
              <a:t>PAYE</a:t>
            </a:r>
            <a:endParaRPr lang="en-US" dirty="0"/>
          </a:p>
        </p:txBody>
      </p:sp>
      <p:sp>
        <p:nvSpPr>
          <p:cNvPr id="42" name="TextBox 41">
            <a:extLst>
              <a:ext uri="{FF2B5EF4-FFF2-40B4-BE49-F238E27FC236}">
                <a16:creationId xmlns:a16="http://schemas.microsoft.com/office/drawing/2014/main" id="{B593F1F0-BBCC-40D3-AB28-09ADB9677EF9}"/>
              </a:ext>
            </a:extLst>
          </p:cNvPr>
          <p:cNvSpPr txBox="1"/>
          <p:nvPr/>
        </p:nvSpPr>
        <p:spPr>
          <a:xfrm>
            <a:off x="9704109" y="1740297"/>
            <a:ext cx="1479753" cy="461665"/>
          </a:xfrm>
          <a:prstGeom prst="rect">
            <a:avLst/>
          </a:prstGeom>
          <a:noFill/>
        </p:spPr>
        <p:txBody>
          <a:bodyPr wrap="square">
            <a:spAutoFit/>
          </a:bodyPr>
          <a:lstStyle/>
          <a:p>
            <a:pPr algn="ctr"/>
            <a:r>
              <a:rPr lang="en-US" sz="2400" dirty="0">
                <a:solidFill>
                  <a:schemeClr val="bg1"/>
                </a:solidFill>
              </a:rPr>
              <a:t>REPAYE</a:t>
            </a:r>
            <a:endParaRPr lang="en-US" sz="2400" dirty="0"/>
          </a:p>
        </p:txBody>
      </p:sp>
      <p:sp>
        <p:nvSpPr>
          <p:cNvPr id="43" name="Round Same Side Corner Rectangle 23">
            <a:extLst>
              <a:ext uri="{FF2B5EF4-FFF2-40B4-BE49-F238E27FC236}">
                <a16:creationId xmlns:a16="http://schemas.microsoft.com/office/drawing/2014/main" id="{F1F2968C-79E5-4004-94E1-1A6F27E8A00E}"/>
              </a:ext>
            </a:extLst>
          </p:cNvPr>
          <p:cNvSpPr/>
          <p:nvPr/>
        </p:nvSpPr>
        <p:spPr>
          <a:xfrm rot="10800000">
            <a:off x="5976517" y="3491617"/>
            <a:ext cx="1704025" cy="473452"/>
          </a:xfrm>
          <a:prstGeom prst="round2SameRect">
            <a:avLst/>
          </a:prstGeom>
          <a:solidFill>
            <a:srgbClr val="2993FF"/>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bg-BG" dirty="0">
              <a:latin typeface="Calibri Light"/>
            </a:endParaRPr>
          </a:p>
        </p:txBody>
      </p:sp>
      <p:sp>
        <p:nvSpPr>
          <p:cNvPr id="44" name="Round Same Side Corner Rectangle 23">
            <a:extLst>
              <a:ext uri="{FF2B5EF4-FFF2-40B4-BE49-F238E27FC236}">
                <a16:creationId xmlns:a16="http://schemas.microsoft.com/office/drawing/2014/main" id="{B42C1608-7989-4950-8C43-75CD934813F0}"/>
              </a:ext>
            </a:extLst>
          </p:cNvPr>
          <p:cNvSpPr/>
          <p:nvPr/>
        </p:nvSpPr>
        <p:spPr>
          <a:xfrm rot="10800000">
            <a:off x="7771983" y="3510155"/>
            <a:ext cx="1705392" cy="473452"/>
          </a:xfrm>
          <a:prstGeom prst="round2SameRect">
            <a:avLst/>
          </a:prstGeom>
          <a:solidFill>
            <a:srgbClr val="2993FF"/>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bg-BG" dirty="0">
              <a:latin typeface="Calibri Light"/>
            </a:endParaRPr>
          </a:p>
        </p:txBody>
      </p:sp>
      <p:sp>
        <p:nvSpPr>
          <p:cNvPr id="45" name="TextBox 44">
            <a:extLst>
              <a:ext uri="{FF2B5EF4-FFF2-40B4-BE49-F238E27FC236}">
                <a16:creationId xmlns:a16="http://schemas.microsoft.com/office/drawing/2014/main" id="{6D4033B2-D0EE-4E64-9304-B2D223238051}"/>
              </a:ext>
            </a:extLst>
          </p:cNvPr>
          <p:cNvSpPr txBox="1"/>
          <p:nvPr/>
        </p:nvSpPr>
        <p:spPr>
          <a:xfrm>
            <a:off x="7902324" y="3574718"/>
            <a:ext cx="1444710" cy="646331"/>
          </a:xfrm>
          <a:prstGeom prst="rect">
            <a:avLst/>
          </a:prstGeom>
          <a:noFill/>
        </p:spPr>
        <p:txBody>
          <a:bodyPr wrap="square" rtlCol="0">
            <a:spAutoFit/>
          </a:bodyPr>
          <a:lstStyle/>
          <a:p>
            <a:pPr algn="ctr"/>
            <a:r>
              <a:rPr lang="en-US" dirty="0">
                <a:solidFill>
                  <a:schemeClr val="bg1"/>
                </a:solidFill>
              </a:rPr>
              <a:t>$49,021</a:t>
            </a:r>
          </a:p>
          <a:p>
            <a:endParaRPr lang="en-US" dirty="0"/>
          </a:p>
        </p:txBody>
      </p:sp>
      <p:sp>
        <p:nvSpPr>
          <p:cNvPr id="46" name="TextBox 45">
            <a:extLst>
              <a:ext uri="{FF2B5EF4-FFF2-40B4-BE49-F238E27FC236}">
                <a16:creationId xmlns:a16="http://schemas.microsoft.com/office/drawing/2014/main" id="{015E52A9-9D80-4011-984D-C8FC3EE75D9B}"/>
              </a:ext>
            </a:extLst>
          </p:cNvPr>
          <p:cNvSpPr txBox="1"/>
          <p:nvPr/>
        </p:nvSpPr>
        <p:spPr>
          <a:xfrm>
            <a:off x="6083165" y="3553440"/>
            <a:ext cx="1444711" cy="646331"/>
          </a:xfrm>
          <a:prstGeom prst="rect">
            <a:avLst/>
          </a:prstGeom>
          <a:noFill/>
        </p:spPr>
        <p:txBody>
          <a:bodyPr wrap="square" rtlCol="0">
            <a:spAutoFit/>
          </a:bodyPr>
          <a:lstStyle/>
          <a:p>
            <a:pPr algn="ctr"/>
            <a:r>
              <a:rPr lang="en-US" dirty="0">
                <a:solidFill>
                  <a:schemeClr val="bg1"/>
                </a:solidFill>
              </a:rPr>
              <a:t>$0</a:t>
            </a:r>
          </a:p>
          <a:p>
            <a:endParaRPr lang="en-US" dirty="0"/>
          </a:p>
        </p:txBody>
      </p:sp>
      <p:sp>
        <p:nvSpPr>
          <p:cNvPr id="47" name="TextBox 46">
            <a:extLst>
              <a:ext uri="{FF2B5EF4-FFF2-40B4-BE49-F238E27FC236}">
                <a16:creationId xmlns:a16="http://schemas.microsoft.com/office/drawing/2014/main" id="{6DC3EBF5-F00E-4F1E-983F-F692AB42AFCD}"/>
              </a:ext>
            </a:extLst>
          </p:cNvPr>
          <p:cNvSpPr txBox="1"/>
          <p:nvPr/>
        </p:nvSpPr>
        <p:spPr>
          <a:xfrm>
            <a:off x="262890" y="4131556"/>
            <a:ext cx="2785110" cy="646331"/>
          </a:xfrm>
          <a:prstGeom prst="rect">
            <a:avLst/>
          </a:prstGeom>
          <a:noFill/>
        </p:spPr>
        <p:txBody>
          <a:bodyPr wrap="square" rtlCol="0">
            <a:spAutoFit/>
          </a:bodyPr>
          <a:lstStyle/>
          <a:p>
            <a:pPr algn="ctr"/>
            <a:r>
              <a:rPr lang="en-US" sz="3600" dirty="0">
                <a:solidFill>
                  <a:srgbClr val="E97726"/>
                </a:solidFill>
                <a:latin typeface="Trade Gothic LT Std" pitchFamily="2" charset="0"/>
              </a:rPr>
              <a:t>With PSLF</a:t>
            </a:r>
          </a:p>
        </p:txBody>
      </p:sp>
      <p:sp>
        <p:nvSpPr>
          <p:cNvPr id="48" name="TextBox 1">
            <a:extLst>
              <a:ext uri="{FF2B5EF4-FFF2-40B4-BE49-F238E27FC236}">
                <a16:creationId xmlns:a16="http://schemas.microsoft.com/office/drawing/2014/main" id="{9BD59C51-F580-438B-AB96-DBE095FADEC5}"/>
              </a:ext>
            </a:extLst>
          </p:cNvPr>
          <p:cNvSpPr txBox="1">
            <a:spLocks noChangeArrowheads="1"/>
          </p:cNvSpPr>
          <p:nvPr/>
        </p:nvSpPr>
        <p:spPr bwMode="auto">
          <a:xfrm>
            <a:off x="618400" y="5006732"/>
            <a:ext cx="2286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eaLnBrk="1" hangingPunct="1">
              <a:defRPr/>
            </a:pPr>
            <a:r>
              <a:rPr lang="en-US" altLang="en-US" dirty="0">
                <a:solidFill>
                  <a:schemeClr val="tx1">
                    <a:lumMod val="75000"/>
                    <a:lumOff val="25000"/>
                  </a:schemeClr>
                </a:solidFill>
                <a:latin typeface="Arial" pitchFamily="34" charset="0"/>
              </a:rPr>
              <a:t>Time in Repayment</a:t>
            </a:r>
          </a:p>
        </p:txBody>
      </p:sp>
      <p:pic>
        <p:nvPicPr>
          <p:cNvPr id="49" name="table">
            <a:extLst>
              <a:ext uri="{FF2B5EF4-FFF2-40B4-BE49-F238E27FC236}">
                <a16:creationId xmlns:a16="http://schemas.microsoft.com/office/drawing/2014/main" id="{70384623-753E-4EA0-8DD9-F0FFBB47CBC2}"/>
              </a:ext>
            </a:extLst>
          </p:cNvPr>
          <p:cNvPicPr>
            <a:picLocks noChangeAspect="1"/>
          </p:cNvPicPr>
          <p:nvPr/>
        </p:nvPicPr>
        <p:blipFill>
          <a:blip r:embed="rId7"/>
          <a:stretch>
            <a:fillRect/>
          </a:stretch>
        </p:blipFill>
        <p:spPr>
          <a:xfrm>
            <a:off x="4091732" y="4295283"/>
            <a:ext cx="1799894" cy="1730916"/>
          </a:xfrm>
          <a:prstGeom prst="rect">
            <a:avLst/>
          </a:prstGeom>
        </p:spPr>
      </p:pic>
      <p:pic>
        <p:nvPicPr>
          <p:cNvPr id="50" name="table">
            <a:extLst>
              <a:ext uri="{FF2B5EF4-FFF2-40B4-BE49-F238E27FC236}">
                <a16:creationId xmlns:a16="http://schemas.microsoft.com/office/drawing/2014/main" id="{DA9BA8E2-D116-48C1-8377-F8383699007D}"/>
              </a:ext>
            </a:extLst>
          </p:cNvPr>
          <p:cNvPicPr>
            <a:picLocks noChangeAspect="1"/>
          </p:cNvPicPr>
          <p:nvPr/>
        </p:nvPicPr>
        <p:blipFill>
          <a:blip r:embed="rId8"/>
          <a:stretch>
            <a:fillRect/>
          </a:stretch>
        </p:blipFill>
        <p:spPr>
          <a:xfrm>
            <a:off x="5990985" y="4306093"/>
            <a:ext cx="1681638" cy="1730916"/>
          </a:xfrm>
          <a:prstGeom prst="rect">
            <a:avLst/>
          </a:prstGeom>
        </p:spPr>
      </p:pic>
      <p:pic>
        <p:nvPicPr>
          <p:cNvPr id="51" name="table">
            <a:extLst>
              <a:ext uri="{FF2B5EF4-FFF2-40B4-BE49-F238E27FC236}">
                <a16:creationId xmlns:a16="http://schemas.microsoft.com/office/drawing/2014/main" id="{95EF6CD0-64A7-4F79-9021-1A659925338F}"/>
              </a:ext>
            </a:extLst>
          </p:cNvPr>
          <p:cNvPicPr>
            <a:picLocks noChangeAspect="1"/>
          </p:cNvPicPr>
          <p:nvPr/>
        </p:nvPicPr>
        <p:blipFill>
          <a:blip r:embed="rId9"/>
          <a:stretch>
            <a:fillRect/>
          </a:stretch>
        </p:blipFill>
        <p:spPr>
          <a:xfrm>
            <a:off x="7781268" y="4285612"/>
            <a:ext cx="1705392" cy="1730916"/>
          </a:xfrm>
          <a:prstGeom prst="rect">
            <a:avLst/>
          </a:prstGeom>
        </p:spPr>
      </p:pic>
      <p:pic>
        <p:nvPicPr>
          <p:cNvPr id="52" name="table">
            <a:extLst>
              <a:ext uri="{FF2B5EF4-FFF2-40B4-BE49-F238E27FC236}">
                <a16:creationId xmlns:a16="http://schemas.microsoft.com/office/drawing/2014/main" id="{2590D13B-D228-4F88-A9B2-FF1C32F0C7DA}"/>
              </a:ext>
            </a:extLst>
          </p:cNvPr>
          <p:cNvPicPr>
            <a:picLocks noChangeAspect="1"/>
          </p:cNvPicPr>
          <p:nvPr/>
        </p:nvPicPr>
        <p:blipFill>
          <a:blip r:embed="rId10"/>
          <a:stretch>
            <a:fillRect/>
          </a:stretch>
        </p:blipFill>
        <p:spPr>
          <a:xfrm>
            <a:off x="9568815" y="4295283"/>
            <a:ext cx="1785385" cy="1730916"/>
          </a:xfrm>
          <a:prstGeom prst="rect">
            <a:avLst/>
          </a:prstGeom>
        </p:spPr>
      </p:pic>
      <p:sp>
        <p:nvSpPr>
          <p:cNvPr id="53" name="Round Same Side Corner Rectangle 23">
            <a:extLst>
              <a:ext uri="{FF2B5EF4-FFF2-40B4-BE49-F238E27FC236}">
                <a16:creationId xmlns:a16="http://schemas.microsoft.com/office/drawing/2014/main" id="{6E28597A-026C-4CDB-9EF3-7A9935EECDF0}"/>
              </a:ext>
            </a:extLst>
          </p:cNvPr>
          <p:cNvSpPr/>
          <p:nvPr/>
        </p:nvSpPr>
        <p:spPr>
          <a:xfrm rot="10800000">
            <a:off x="4108876" y="6026199"/>
            <a:ext cx="1778162" cy="473452"/>
          </a:xfrm>
          <a:prstGeom prst="round2SameRect">
            <a:avLst/>
          </a:prstGeom>
          <a:solidFill>
            <a:srgbClr val="2993FF"/>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bg-BG" dirty="0">
              <a:latin typeface="Calibri Light"/>
            </a:endParaRPr>
          </a:p>
        </p:txBody>
      </p:sp>
      <p:sp>
        <p:nvSpPr>
          <p:cNvPr id="54" name="Round Same Side Corner Rectangle 23">
            <a:extLst>
              <a:ext uri="{FF2B5EF4-FFF2-40B4-BE49-F238E27FC236}">
                <a16:creationId xmlns:a16="http://schemas.microsoft.com/office/drawing/2014/main" id="{94245D85-C433-439E-8B84-E7432CDE08F0}"/>
              </a:ext>
            </a:extLst>
          </p:cNvPr>
          <p:cNvSpPr/>
          <p:nvPr/>
        </p:nvSpPr>
        <p:spPr>
          <a:xfrm rot="10800000">
            <a:off x="5983605" y="6048851"/>
            <a:ext cx="1704027" cy="473452"/>
          </a:xfrm>
          <a:prstGeom prst="round2SameRect">
            <a:avLst/>
          </a:prstGeom>
          <a:solidFill>
            <a:srgbClr val="2993FF"/>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bg-BG" dirty="0">
              <a:latin typeface="Calibri Light"/>
            </a:endParaRPr>
          </a:p>
        </p:txBody>
      </p:sp>
      <p:sp>
        <p:nvSpPr>
          <p:cNvPr id="55" name="Round Same Side Corner Rectangle 23">
            <a:extLst>
              <a:ext uri="{FF2B5EF4-FFF2-40B4-BE49-F238E27FC236}">
                <a16:creationId xmlns:a16="http://schemas.microsoft.com/office/drawing/2014/main" id="{C634B69E-0CFF-4855-B2EB-B977A19FF7A0}"/>
              </a:ext>
            </a:extLst>
          </p:cNvPr>
          <p:cNvSpPr/>
          <p:nvPr/>
        </p:nvSpPr>
        <p:spPr>
          <a:xfrm rot="10800000">
            <a:off x="7784198" y="6052453"/>
            <a:ext cx="1704028" cy="473452"/>
          </a:xfrm>
          <a:prstGeom prst="round2SameRect">
            <a:avLst/>
          </a:prstGeom>
          <a:solidFill>
            <a:srgbClr val="2993FF"/>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bg-BG" dirty="0">
              <a:latin typeface="Calibri Light"/>
            </a:endParaRPr>
          </a:p>
        </p:txBody>
      </p:sp>
      <p:sp>
        <p:nvSpPr>
          <p:cNvPr id="56" name="Round Same Side Corner Rectangle 23">
            <a:extLst>
              <a:ext uri="{FF2B5EF4-FFF2-40B4-BE49-F238E27FC236}">
                <a16:creationId xmlns:a16="http://schemas.microsoft.com/office/drawing/2014/main" id="{43FC9786-8F85-4778-9091-A87A8DDC33FA}"/>
              </a:ext>
            </a:extLst>
          </p:cNvPr>
          <p:cNvSpPr/>
          <p:nvPr/>
        </p:nvSpPr>
        <p:spPr>
          <a:xfrm rot="10800000">
            <a:off x="9609493" y="6052454"/>
            <a:ext cx="1744706" cy="473452"/>
          </a:xfrm>
          <a:prstGeom prst="round2SameRect">
            <a:avLst/>
          </a:prstGeom>
          <a:solidFill>
            <a:srgbClr val="2993FF"/>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bg-BG" dirty="0">
              <a:latin typeface="Calibri Light"/>
            </a:endParaRPr>
          </a:p>
        </p:txBody>
      </p:sp>
      <p:sp>
        <p:nvSpPr>
          <p:cNvPr id="58" name="TextBox 57">
            <a:extLst>
              <a:ext uri="{FF2B5EF4-FFF2-40B4-BE49-F238E27FC236}">
                <a16:creationId xmlns:a16="http://schemas.microsoft.com/office/drawing/2014/main" id="{67E51350-820F-4E94-BE68-80A1793FD590}"/>
              </a:ext>
            </a:extLst>
          </p:cNvPr>
          <p:cNvSpPr txBox="1"/>
          <p:nvPr/>
        </p:nvSpPr>
        <p:spPr>
          <a:xfrm>
            <a:off x="6084756" y="6026199"/>
            <a:ext cx="1444711" cy="646331"/>
          </a:xfrm>
          <a:prstGeom prst="rect">
            <a:avLst/>
          </a:prstGeom>
          <a:noFill/>
        </p:spPr>
        <p:txBody>
          <a:bodyPr wrap="square" rtlCol="0">
            <a:spAutoFit/>
          </a:bodyPr>
          <a:lstStyle/>
          <a:p>
            <a:pPr algn="ctr"/>
            <a:r>
              <a:rPr lang="en-US" dirty="0">
                <a:solidFill>
                  <a:schemeClr val="bg1"/>
                </a:solidFill>
              </a:rPr>
              <a:t>$54,922</a:t>
            </a:r>
          </a:p>
          <a:p>
            <a:endParaRPr lang="en-US" dirty="0"/>
          </a:p>
        </p:txBody>
      </p:sp>
      <p:sp>
        <p:nvSpPr>
          <p:cNvPr id="59" name="TextBox 58">
            <a:extLst>
              <a:ext uri="{FF2B5EF4-FFF2-40B4-BE49-F238E27FC236}">
                <a16:creationId xmlns:a16="http://schemas.microsoft.com/office/drawing/2014/main" id="{3826CE55-6096-4D38-955E-0445B9EFA436}"/>
              </a:ext>
            </a:extLst>
          </p:cNvPr>
          <p:cNvSpPr txBox="1"/>
          <p:nvPr/>
        </p:nvSpPr>
        <p:spPr>
          <a:xfrm>
            <a:off x="7902324" y="6068707"/>
            <a:ext cx="1444711" cy="646331"/>
          </a:xfrm>
          <a:prstGeom prst="rect">
            <a:avLst/>
          </a:prstGeom>
          <a:noFill/>
        </p:spPr>
        <p:txBody>
          <a:bodyPr wrap="square" rtlCol="0">
            <a:spAutoFit/>
          </a:bodyPr>
          <a:lstStyle/>
          <a:p>
            <a:pPr algn="ctr"/>
            <a:r>
              <a:rPr lang="en-US" dirty="0">
                <a:solidFill>
                  <a:schemeClr val="bg1"/>
                </a:solidFill>
              </a:rPr>
              <a:t>$71,357</a:t>
            </a:r>
          </a:p>
          <a:p>
            <a:endParaRPr lang="en-US" dirty="0"/>
          </a:p>
        </p:txBody>
      </p:sp>
      <p:sp>
        <p:nvSpPr>
          <p:cNvPr id="60" name="TextBox 59">
            <a:extLst>
              <a:ext uri="{FF2B5EF4-FFF2-40B4-BE49-F238E27FC236}">
                <a16:creationId xmlns:a16="http://schemas.microsoft.com/office/drawing/2014/main" id="{41326E48-5F30-421F-A5D7-6EF243A645F4}"/>
              </a:ext>
            </a:extLst>
          </p:cNvPr>
          <p:cNvSpPr txBox="1"/>
          <p:nvPr/>
        </p:nvSpPr>
        <p:spPr>
          <a:xfrm>
            <a:off x="9773637" y="6105769"/>
            <a:ext cx="1444711" cy="646331"/>
          </a:xfrm>
          <a:prstGeom prst="rect">
            <a:avLst/>
          </a:prstGeom>
          <a:noFill/>
        </p:spPr>
        <p:txBody>
          <a:bodyPr wrap="square" rtlCol="0">
            <a:spAutoFit/>
          </a:bodyPr>
          <a:lstStyle/>
          <a:p>
            <a:pPr algn="ctr"/>
            <a:r>
              <a:rPr lang="en-US" dirty="0">
                <a:solidFill>
                  <a:schemeClr val="bg1"/>
                </a:solidFill>
              </a:rPr>
              <a:t>$67,523</a:t>
            </a:r>
          </a:p>
          <a:p>
            <a:endParaRPr lang="en-US" dirty="0"/>
          </a:p>
        </p:txBody>
      </p:sp>
      <p:sp>
        <p:nvSpPr>
          <p:cNvPr id="62" name="TextBox 61">
            <a:extLst>
              <a:ext uri="{FF2B5EF4-FFF2-40B4-BE49-F238E27FC236}">
                <a16:creationId xmlns:a16="http://schemas.microsoft.com/office/drawing/2014/main" id="{D57659FE-DB7A-4531-A66D-32ED858B57E8}"/>
              </a:ext>
            </a:extLst>
          </p:cNvPr>
          <p:cNvSpPr txBox="1"/>
          <p:nvPr/>
        </p:nvSpPr>
        <p:spPr>
          <a:xfrm>
            <a:off x="4218246" y="6064930"/>
            <a:ext cx="1604052" cy="369332"/>
          </a:xfrm>
          <a:prstGeom prst="rect">
            <a:avLst/>
          </a:prstGeom>
          <a:noFill/>
        </p:spPr>
        <p:txBody>
          <a:bodyPr wrap="square" rtlCol="0">
            <a:spAutoFit/>
          </a:bodyPr>
          <a:lstStyle/>
          <a:p>
            <a:pPr algn="ctr"/>
            <a:r>
              <a:rPr lang="en-US" dirty="0">
                <a:solidFill>
                  <a:schemeClr val="bg1"/>
                </a:solidFill>
              </a:rPr>
              <a:t>$26,789</a:t>
            </a:r>
            <a:endParaRPr lang="en-US" dirty="0"/>
          </a:p>
        </p:txBody>
      </p:sp>
      <p:sp>
        <p:nvSpPr>
          <p:cNvPr id="63" name="TextBox 62">
            <a:extLst>
              <a:ext uri="{FF2B5EF4-FFF2-40B4-BE49-F238E27FC236}">
                <a16:creationId xmlns:a16="http://schemas.microsoft.com/office/drawing/2014/main" id="{A693C9E4-7B0C-4A1C-97ED-B836777E480C}"/>
              </a:ext>
            </a:extLst>
          </p:cNvPr>
          <p:cNvSpPr txBox="1"/>
          <p:nvPr/>
        </p:nvSpPr>
        <p:spPr>
          <a:xfrm>
            <a:off x="4226451" y="4381186"/>
            <a:ext cx="1479753" cy="461665"/>
          </a:xfrm>
          <a:prstGeom prst="rect">
            <a:avLst/>
          </a:prstGeom>
          <a:noFill/>
        </p:spPr>
        <p:txBody>
          <a:bodyPr wrap="square">
            <a:spAutoFit/>
          </a:bodyPr>
          <a:lstStyle/>
          <a:p>
            <a:pPr algn="ctr"/>
            <a:r>
              <a:rPr lang="en-US" sz="2400" dirty="0">
                <a:solidFill>
                  <a:schemeClr val="bg1"/>
                </a:solidFill>
              </a:rPr>
              <a:t>ICR</a:t>
            </a:r>
            <a:endParaRPr lang="en-US" sz="2400" dirty="0"/>
          </a:p>
        </p:txBody>
      </p:sp>
      <p:sp>
        <p:nvSpPr>
          <p:cNvPr id="64" name="TextBox 63">
            <a:extLst>
              <a:ext uri="{FF2B5EF4-FFF2-40B4-BE49-F238E27FC236}">
                <a16:creationId xmlns:a16="http://schemas.microsoft.com/office/drawing/2014/main" id="{9F4931E5-7841-4FF9-BDBE-A70026B45CBF}"/>
              </a:ext>
            </a:extLst>
          </p:cNvPr>
          <p:cNvSpPr txBox="1"/>
          <p:nvPr/>
        </p:nvSpPr>
        <p:spPr>
          <a:xfrm>
            <a:off x="6045338" y="4372403"/>
            <a:ext cx="1479753" cy="461665"/>
          </a:xfrm>
          <a:prstGeom prst="rect">
            <a:avLst/>
          </a:prstGeom>
          <a:noFill/>
        </p:spPr>
        <p:txBody>
          <a:bodyPr wrap="square">
            <a:spAutoFit/>
          </a:bodyPr>
          <a:lstStyle/>
          <a:p>
            <a:pPr algn="ctr"/>
            <a:r>
              <a:rPr lang="en-US" sz="2400" dirty="0">
                <a:solidFill>
                  <a:schemeClr val="bg1"/>
                </a:solidFill>
              </a:rPr>
              <a:t>IBR</a:t>
            </a:r>
            <a:endParaRPr lang="en-US" sz="2400" dirty="0"/>
          </a:p>
        </p:txBody>
      </p:sp>
      <p:sp>
        <p:nvSpPr>
          <p:cNvPr id="65" name="TextBox 64">
            <a:extLst>
              <a:ext uri="{FF2B5EF4-FFF2-40B4-BE49-F238E27FC236}">
                <a16:creationId xmlns:a16="http://schemas.microsoft.com/office/drawing/2014/main" id="{F648DDEA-7AFC-49C5-97AD-5F9B39293804}"/>
              </a:ext>
            </a:extLst>
          </p:cNvPr>
          <p:cNvSpPr txBox="1"/>
          <p:nvPr/>
        </p:nvSpPr>
        <p:spPr>
          <a:xfrm>
            <a:off x="7896335" y="4381186"/>
            <a:ext cx="1479753" cy="461665"/>
          </a:xfrm>
          <a:prstGeom prst="rect">
            <a:avLst/>
          </a:prstGeom>
          <a:noFill/>
        </p:spPr>
        <p:txBody>
          <a:bodyPr wrap="square">
            <a:spAutoFit/>
          </a:bodyPr>
          <a:lstStyle/>
          <a:p>
            <a:pPr algn="ctr"/>
            <a:r>
              <a:rPr lang="en-US" sz="2400" dirty="0">
                <a:solidFill>
                  <a:schemeClr val="bg1"/>
                </a:solidFill>
              </a:rPr>
              <a:t>PAYE</a:t>
            </a:r>
            <a:endParaRPr lang="en-US" sz="2400" dirty="0"/>
          </a:p>
        </p:txBody>
      </p:sp>
      <p:sp>
        <p:nvSpPr>
          <p:cNvPr id="66" name="TextBox 65">
            <a:extLst>
              <a:ext uri="{FF2B5EF4-FFF2-40B4-BE49-F238E27FC236}">
                <a16:creationId xmlns:a16="http://schemas.microsoft.com/office/drawing/2014/main" id="{F67BB6C9-9E3B-44E7-8492-3CD2196579C0}"/>
              </a:ext>
            </a:extLst>
          </p:cNvPr>
          <p:cNvSpPr txBox="1"/>
          <p:nvPr/>
        </p:nvSpPr>
        <p:spPr>
          <a:xfrm>
            <a:off x="9721630" y="4372402"/>
            <a:ext cx="1479753" cy="461665"/>
          </a:xfrm>
          <a:prstGeom prst="rect">
            <a:avLst/>
          </a:prstGeom>
          <a:noFill/>
        </p:spPr>
        <p:txBody>
          <a:bodyPr wrap="square">
            <a:spAutoFit/>
          </a:bodyPr>
          <a:lstStyle/>
          <a:p>
            <a:pPr algn="ctr"/>
            <a:r>
              <a:rPr lang="en-US" sz="2400" dirty="0">
                <a:solidFill>
                  <a:schemeClr val="bg1"/>
                </a:solidFill>
              </a:rPr>
              <a:t>REPAYE</a:t>
            </a:r>
            <a:endParaRPr lang="en-US" sz="2400" dirty="0"/>
          </a:p>
        </p:txBody>
      </p:sp>
      <p:sp>
        <p:nvSpPr>
          <p:cNvPr id="67" name="Right Arrow 40">
            <a:extLst>
              <a:ext uri="{FF2B5EF4-FFF2-40B4-BE49-F238E27FC236}">
                <a16:creationId xmlns:a16="http://schemas.microsoft.com/office/drawing/2014/main" id="{AD1B7A2E-C85B-41E0-85CE-3C43DC82DD7C}"/>
              </a:ext>
            </a:extLst>
          </p:cNvPr>
          <p:cNvSpPr>
            <a:spLocks noChangeArrowheads="1"/>
          </p:cNvSpPr>
          <p:nvPr/>
        </p:nvSpPr>
        <p:spPr bwMode="auto">
          <a:xfrm>
            <a:off x="3111779" y="5026378"/>
            <a:ext cx="761049" cy="326429"/>
          </a:xfrm>
          <a:prstGeom prst="rightArrow">
            <a:avLst>
              <a:gd name="adj1" fmla="val 50000"/>
              <a:gd name="adj2" fmla="val 50000"/>
            </a:avLst>
          </a:prstGeom>
          <a:solidFill>
            <a:srgbClr val="FFC000"/>
          </a:solidFill>
          <a:ln w="9525">
            <a:solidFill>
              <a:srgbClr val="FFC000"/>
            </a:solidFill>
            <a:miter lim="800000"/>
            <a:headEnd/>
            <a:tailEnd/>
          </a:ln>
          <a:effectLst>
            <a:outerShdw blurRad="40000" dist="23000" dir="5400000" rotWithShape="0">
              <a:srgbClr val="808080">
                <a:alpha val="34998"/>
              </a:srgbClr>
            </a:outerShdw>
          </a:effectLst>
        </p:spPr>
        <p:txBody>
          <a:bodyPr lIns="68580" tIns="34290" rIns="68580" bIns="34290"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eaLnBrk="1" hangingPunct="1">
              <a:defRPr/>
            </a:pPr>
            <a:endParaRPr lang="en-US" altLang="en-US" dirty="0">
              <a:solidFill>
                <a:srgbClr val="FFFFFF"/>
              </a:solidFill>
            </a:endParaRPr>
          </a:p>
        </p:txBody>
      </p:sp>
      <p:sp>
        <p:nvSpPr>
          <p:cNvPr id="68" name="Right Arrow 40">
            <a:extLst>
              <a:ext uri="{FF2B5EF4-FFF2-40B4-BE49-F238E27FC236}">
                <a16:creationId xmlns:a16="http://schemas.microsoft.com/office/drawing/2014/main" id="{20343205-26C7-497F-BE61-4904B4C666FE}"/>
              </a:ext>
            </a:extLst>
          </p:cNvPr>
          <p:cNvSpPr>
            <a:spLocks noChangeArrowheads="1"/>
          </p:cNvSpPr>
          <p:nvPr/>
        </p:nvSpPr>
        <p:spPr bwMode="auto">
          <a:xfrm>
            <a:off x="3142528" y="5578783"/>
            <a:ext cx="761049" cy="326429"/>
          </a:xfrm>
          <a:prstGeom prst="rightArrow">
            <a:avLst>
              <a:gd name="adj1" fmla="val 50000"/>
              <a:gd name="adj2" fmla="val 50000"/>
            </a:avLst>
          </a:prstGeom>
          <a:solidFill>
            <a:srgbClr val="FFC000"/>
          </a:solidFill>
          <a:ln w="9525">
            <a:solidFill>
              <a:srgbClr val="FFC000"/>
            </a:solidFill>
            <a:miter lim="800000"/>
            <a:headEnd/>
            <a:tailEnd/>
          </a:ln>
          <a:effectLst>
            <a:outerShdw blurRad="40000" dist="23000" dir="5400000" rotWithShape="0">
              <a:srgbClr val="808080">
                <a:alpha val="34998"/>
              </a:srgbClr>
            </a:outerShdw>
          </a:effectLst>
        </p:spPr>
        <p:txBody>
          <a:bodyPr lIns="68580" tIns="34290" rIns="68580" bIns="34290"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eaLnBrk="1" hangingPunct="1">
              <a:defRPr/>
            </a:pPr>
            <a:endParaRPr lang="en-US" altLang="en-US" dirty="0">
              <a:solidFill>
                <a:srgbClr val="FFFFFF"/>
              </a:solidFill>
            </a:endParaRPr>
          </a:p>
        </p:txBody>
      </p:sp>
      <p:sp>
        <p:nvSpPr>
          <p:cNvPr id="69" name="Right Arrow 40">
            <a:extLst>
              <a:ext uri="{FF2B5EF4-FFF2-40B4-BE49-F238E27FC236}">
                <a16:creationId xmlns:a16="http://schemas.microsoft.com/office/drawing/2014/main" id="{2A06ED80-C678-4B7B-A819-5B50FB385A00}"/>
              </a:ext>
            </a:extLst>
          </p:cNvPr>
          <p:cNvSpPr>
            <a:spLocks noChangeArrowheads="1"/>
          </p:cNvSpPr>
          <p:nvPr/>
        </p:nvSpPr>
        <p:spPr bwMode="auto">
          <a:xfrm>
            <a:off x="3142529" y="6108430"/>
            <a:ext cx="761049" cy="326429"/>
          </a:xfrm>
          <a:prstGeom prst="rightArrow">
            <a:avLst>
              <a:gd name="adj1" fmla="val 50000"/>
              <a:gd name="adj2" fmla="val 50000"/>
            </a:avLst>
          </a:prstGeom>
          <a:solidFill>
            <a:srgbClr val="FFC000"/>
          </a:solidFill>
          <a:ln w="9525">
            <a:solidFill>
              <a:srgbClr val="FFC000"/>
            </a:solidFill>
            <a:miter lim="800000"/>
            <a:headEnd/>
            <a:tailEnd/>
          </a:ln>
          <a:effectLst>
            <a:outerShdw blurRad="40000" dist="23000" dir="5400000" rotWithShape="0">
              <a:srgbClr val="808080">
                <a:alpha val="34998"/>
              </a:srgbClr>
            </a:outerShdw>
          </a:effectLst>
        </p:spPr>
        <p:txBody>
          <a:bodyPr lIns="68580" tIns="34290" rIns="68580" bIns="34290"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eaLnBrk="1" hangingPunct="1">
              <a:defRPr/>
            </a:pPr>
            <a:endParaRPr lang="en-US" altLang="en-US" dirty="0">
              <a:solidFill>
                <a:srgbClr val="FFFFFF"/>
              </a:solidFill>
            </a:endParaRPr>
          </a:p>
        </p:txBody>
      </p:sp>
      <p:sp>
        <p:nvSpPr>
          <p:cNvPr id="70" name="Right Arrow 40">
            <a:extLst>
              <a:ext uri="{FF2B5EF4-FFF2-40B4-BE49-F238E27FC236}">
                <a16:creationId xmlns:a16="http://schemas.microsoft.com/office/drawing/2014/main" id="{F5F1BD00-BEB9-4EE8-8FFB-80674986AF91}"/>
              </a:ext>
            </a:extLst>
          </p:cNvPr>
          <p:cNvSpPr>
            <a:spLocks noChangeArrowheads="1"/>
          </p:cNvSpPr>
          <p:nvPr/>
        </p:nvSpPr>
        <p:spPr bwMode="auto">
          <a:xfrm>
            <a:off x="3111779" y="5578783"/>
            <a:ext cx="761049" cy="326429"/>
          </a:xfrm>
          <a:prstGeom prst="rightArrow">
            <a:avLst>
              <a:gd name="adj1" fmla="val 50000"/>
              <a:gd name="adj2" fmla="val 50000"/>
            </a:avLst>
          </a:prstGeom>
          <a:solidFill>
            <a:srgbClr val="FFC000"/>
          </a:solidFill>
          <a:ln w="9525">
            <a:solidFill>
              <a:srgbClr val="FFC000"/>
            </a:solidFill>
            <a:miter lim="800000"/>
            <a:headEnd/>
            <a:tailEnd/>
          </a:ln>
          <a:effectLst>
            <a:outerShdw blurRad="40000" dist="23000" dir="5400000" rotWithShape="0">
              <a:srgbClr val="808080">
                <a:alpha val="34998"/>
              </a:srgbClr>
            </a:outerShdw>
          </a:effectLst>
        </p:spPr>
        <p:txBody>
          <a:bodyPr lIns="68580" tIns="34290" rIns="68580" bIns="34290"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eaLnBrk="1" hangingPunct="1">
              <a:defRPr/>
            </a:pPr>
            <a:endParaRPr lang="en-US" altLang="en-US" dirty="0">
              <a:solidFill>
                <a:srgbClr val="FFFFFF"/>
              </a:solidFill>
            </a:endParaRPr>
          </a:p>
        </p:txBody>
      </p:sp>
      <p:sp>
        <p:nvSpPr>
          <p:cNvPr id="71" name="TextBox 1">
            <a:extLst>
              <a:ext uri="{FF2B5EF4-FFF2-40B4-BE49-F238E27FC236}">
                <a16:creationId xmlns:a16="http://schemas.microsoft.com/office/drawing/2014/main" id="{141D1E8D-FD88-45BC-9EB3-A7721527EFAF}"/>
              </a:ext>
            </a:extLst>
          </p:cNvPr>
          <p:cNvSpPr txBox="1">
            <a:spLocks noChangeArrowheads="1"/>
          </p:cNvSpPr>
          <p:nvPr/>
        </p:nvSpPr>
        <p:spPr bwMode="auto">
          <a:xfrm>
            <a:off x="582098" y="5558963"/>
            <a:ext cx="228600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eaLnBrk="1" hangingPunct="1">
              <a:defRPr/>
            </a:pPr>
            <a:r>
              <a:rPr lang="en-US" altLang="en-US" dirty="0">
                <a:solidFill>
                  <a:schemeClr val="tx1">
                    <a:lumMod val="75000"/>
                    <a:lumOff val="25000"/>
                  </a:schemeClr>
                </a:solidFill>
                <a:latin typeface="Arial" pitchFamily="34" charset="0"/>
              </a:rPr>
              <a:t>Total Paid</a:t>
            </a:r>
          </a:p>
        </p:txBody>
      </p:sp>
      <p:sp>
        <p:nvSpPr>
          <p:cNvPr id="72" name="TextBox 27">
            <a:extLst>
              <a:ext uri="{FF2B5EF4-FFF2-40B4-BE49-F238E27FC236}">
                <a16:creationId xmlns:a16="http://schemas.microsoft.com/office/drawing/2014/main" id="{9719F668-F703-419B-A966-7B734BA56F02}"/>
              </a:ext>
            </a:extLst>
          </p:cNvPr>
          <p:cNvSpPr txBox="1">
            <a:spLocks noChangeArrowheads="1"/>
          </p:cNvSpPr>
          <p:nvPr/>
        </p:nvSpPr>
        <p:spPr bwMode="auto">
          <a:xfrm>
            <a:off x="582098" y="5872921"/>
            <a:ext cx="2286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r" eaLnBrk="1" hangingPunct="1">
              <a:defRPr/>
            </a:pPr>
            <a:r>
              <a:rPr lang="en-US" altLang="en-US" dirty="0"/>
              <a:t>           </a:t>
            </a:r>
            <a:r>
              <a:rPr lang="en-US" altLang="en-US" dirty="0">
                <a:solidFill>
                  <a:schemeClr val="tx1">
                    <a:lumMod val="75000"/>
                    <a:lumOff val="25000"/>
                  </a:schemeClr>
                </a:solidFill>
                <a:latin typeface="Arial" pitchFamily="34" charset="0"/>
              </a:rPr>
              <a:t>Total Forgiven</a:t>
            </a:r>
          </a:p>
        </p:txBody>
      </p:sp>
    </p:spTree>
    <p:extLst>
      <p:ext uri="{BB962C8B-B14F-4D97-AF65-F5344CB8AC3E}">
        <p14:creationId xmlns:p14="http://schemas.microsoft.com/office/powerpoint/2010/main" val="2975433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3D0AAF-2ED2-D34D-B046-E1F99F717E3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2F8D911-5727-5B4A-93E2-D36635697A23}"/>
              </a:ext>
            </a:extLst>
          </p:cNvPr>
          <p:cNvSpPr txBox="1"/>
          <p:nvPr/>
        </p:nvSpPr>
        <p:spPr>
          <a:xfrm>
            <a:off x="2379743" y="440472"/>
            <a:ext cx="9436573" cy="1015663"/>
          </a:xfrm>
          <a:prstGeom prst="rect">
            <a:avLst/>
          </a:prstGeom>
          <a:noFill/>
        </p:spPr>
        <p:txBody>
          <a:bodyPr wrap="square" rtlCol="0">
            <a:spAutoFit/>
          </a:bodyPr>
          <a:lstStyle/>
          <a:p>
            <a:pPr algn="ctr"/>
            <a:r>
              <a:rPr lang="en-US" sz="6000" b="1" dirty="0">
                <a:solidFill>
                  <a:srgbClr val="E97726"/>
                </a:solidFill>
                <a:latin typeface="Trade Gothic LT Std" pitchFamily="2" charset="0"/>
              </a:rPr>
              <a:t>PSLF Tool</a:t>
            </a:r>
          </a:p>
        </p:txBody>
      </p:sp>
      <p:sp>
        <p:nvSpPr>
          <p:cNvPr id="5" name="TextBox 4">
            <a:extLst>
              <a:ext uri="{FF2B5EF4-FFF2-40B4-BE49-F238E27FC236}">
                <a16:creationId xmlns:a16="http://schemas.microsoft.com/office/drawing/2014/main" id="{A0D27047-51A3-BC43-B3D2-7D7F085F34E8}"/>
              </a:ext>
            </a:extLst>
          </p:cNvPr>
          <p:cNvSpPr txBox="1"/>
          <p:nvPr/>
        </p:nvSpPr>
        <p:spPr>
          <a:xfrm>
            <a:off x="2920365" y="1465602"/>
            <a:ext cx="8983980" cy="3970318"/>
          </a:xfrm>
          <a:prstGeom prst="rect">
            <a:avLst/>
          </a:prstGeom>
          <a:noFill/>
        </p:spPr>
        <p:txBody>
          <a:bodyPr wrap="square" rtlCol="0">
            <a:spAutoFit/>
          </a:bodyPr>
          <a:lstStyle/>
          <a:p>
            <a:r>
              <a:rPr lang="en-US" sz="3600" dirty="0">
                <a:solidFill>
                  <a:srgbClr val="E97726"/>
                </a:solidFill>
                <a:latin typeface="Trade Gothic LT Std" pitchFamily="2" charset="0"/>
                <a:hlinkClick r:id="rId3"/>
              </a:rPr>
              <a:t>https://studentaid.gov/pslf/</a:t>
            </a:r>
            <a:endParaRPr lang="en-US" sz="3600" dirty="0">
              <a:solidFill>
                <a:srgbClr val="E97726"/>
              </a:solidFill>
              <a:latin typeface="Trade Gothic LT Std" pitchFamily="2" charset="0"/>
            </a:endParaRPr>
          </a:p>
          <a:p>
            <a:endParaRPr lang="en-US" sz="3600" dirty="0">
              <a:solidFill>
                <a:srgbClr val="E97726"/>
              </a:solidFill>
              <a:latin typeface="Trade Gothic LT Std" pitchFamily="2" charset="0"/>
            </a:endParaRPr>
          </a:p>
          <a:p>
            <a:r>
              <a:rPr lang="en-US" sz="3600" dirty="0">
                <a:solidFill>
                  <a:srgbClr val="E97726"/>
                </a:solidFill>
                <a:latin typeface="Trade Gothic LT Std" pitchFamily="2" charset="0"/>
              </a:rPr>
              <a:t>This will allow you to evaluate your eligibility for forgiveness. It will inform you if your workplace is eligible, and you’ll receive a </a:t>
            </a:r>
            <a:r>
              <a:rPr lang="en-US" sz="3600" u="sng" dirty="0">
                <a:solidFill>
                  <a:srgbClr val="E97726"/>
                </a:solidFill>
                <a:latin typeface="Trade Gothic LT Std" pitchFamily="2" charset="0"/>
              </a:rPr>
              <a:t>count</a:t>
            </a:r>
            <a:r>
              <a:rPr lang="en-US" sz="3600" dirty="0">
                <a:solidFill>
                  <a:srgbClr val="E97726"/>
                </a:solidFill>
                <a:latin typeface="Trade Gothic LT Std" pitchFamily="2" charset="0"/>
              </a:rPr>
              <a:t> of the number of qualifying payments you’ve made towards PSLF.</a:t>
            </a:r>
          </a:p>
        </p:txBody>
      </p:sp>
    </p:spTree>
    <p:extLst>
      <p:ext uri="{BB962C8B-B14F-4D97-AF65-F5344CB8AC3E}">
        <p14:creationId xmlns:p14="http://schemas.microsoft.com/office/powerpoint/2010/main" val="3132816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C8E8BD-D031-2840-AA51-63C5B04BC0B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41E7BC5-8C25-F94E-A320-6B61884ABBCD}"/>
              </a:ext>
            </a:extLst>
          </p:cNvPr>
          <p:cNvSpPr txBox="1"/>
          <p:nvPr/>
        </p:nvSpPr>
        <p:spPr>
          <a:xfrm>
            <a:off x="678180" y="252979"/>
            <a:ext cx="11212830" cy="923330"/>
          </a:xfrm>
          <a:prstGeom prst="rect">
            <a:avLst/>
          </a:prstGeom>
          <a:noFill/>
        </p:spPr>
        <p:txBody>
          <a:bodyPr wrap="square" rtlCol="0">
            <a:spAutoFit/>
          </a:bodyPr>
          <a:lstStyle/>
          <a:p>
            <a:r>
              <a:rPr lang="en-US" sz="5400" b="1" dirty="0">
                <a:solidFill>
                  <a:srgbClr val="E97726"/>
                </a:solidFill>
                <a:latin typeface="Trade Gothic LT Std" pitchFamily="2" charset="0"/>
              </a:rPr>
              <a:t>How Do I Get Started?</a:t>
            </a:r>
          </a:p>
        </p:txBody>
      </p:sp>
      <p:sp>
        <p:nvSpPr>
          <p:cNvPr id="5" name="TextBox 4">
            <a:extLst>
              <a:ext uri="{FF2B5EF4-FFF2-40B4-BE49-F238E27FC236}">
                <a16:creationId xmlns:a16="http://schemas.microsoft.com/office/drawing/2014/main" id="{D83D4CEE-F5AA-7649-97F4-9A03F68EC8ED}"/>
              </a:ext>
            </a:extLst>
          </p:cNvPr>
          <p:cNvSpPr txBox="1"/>
          <p:nvPr/>
        </p:nvSpPr>
        <p:spPr>
          <a:xfrm>
            <a:off x="377190" y="1197620"/>
            <a:ext cx="11212830" cy="3970318"/>
          </a:xfrm>
          <a:prstGeom prst="rect">
            <a:avLst/>
          </a:prstGeom>
          <a:noFill/>
        </p:spPr>
        <p:txBody>
          <a:bodyPr wrap="square" rtlCol="0">
            <a:spAutoFit/>
          </a:bodyPr>
          <a:lstStyle/>
          <a:p>
            <a:r>
              <a:rPr lang="en-US" sz="3600" dirty="0">
                <a:latin typeface="Trade Gothic LT Std" pitchFamily="2" charset="0"/>
              </a:rPr>
              <a:t>Fill out the PSLF Form by using the PSLF Tool which will pre-fill a portion of the form using the information that you submit. This will also provide you with additional information concerning PSLF.</a:t>
            </a:r>
          </a:p>
          <a:p>
            <a:endParaRPr lang="en-US" sz="3600" dirty="0">
              <a:latin typeface="Trade Gothic LT Std" pitchFamily="2" charset="0"/>
            </a:endParaRPr>
          </a:p>
          <a:p>
            <a:r>
              <a:rPr lang="en-US" sz="3600" dirty="0">
                <a:latin typeface="Trade Gothic LT Std" pitchFamily="2" charset="0"/>
              </a:rPr>
              <a:t>The tool will then tell you if your employer counts towards PSLF and if your payments count as qualifying thus far.</a:t>
            </a:r>
          </a:p>
        </p:txBody>
      </p:sp>
    </p:spTree>
    <p:extLst>
      <p:ext uri="{BB962C8B-B14F-4D97-AF65-F5344CB8AC3E}">
        <p14:creationId xmlns:p14="http://schemas.microsoft.com/office/powerpoint/2010/main" val="983632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C8E8BD-D031-2840-AA51-63C5B04BC0B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41E7BC5-8C25-F94E-A320-6B61884ABBCD}"/>
              </a:ext>
            </a:extLst>
          </p:cNvPr>
          <p:cNvSpPr txBox="1"/>
          <p:nvPr/>
        </p:nvSpPr>
        <p:spPr>
          <a:xfrm>
            <a:off x="678180" y="137145"/>
            <a:ext cx="11212830" cy="923330"/>
          </a:xfrm>
          <a:prstGeom prst="rect">
            <a:avLst/>
          </a:prstGeom>
          <a:noFill/>
        </p:spPr>
        <p:txBody>
          <a:bodyPr wrap="square" rtlCol="0">
            <a:spAutoFit/>
          </a:bodyPr>
          <a:lstStyle/>
          <a:p>
            <a:pPr algn="ctr"/>
            <a:r>
              <a:rPr lang="en-US" sz="5400" b="1" dirty="0">
                <a:solidFill>
                  <a:srgbClr val="E97726"/>
                </a:solidFill>
                <a:latin typeface="Trade Gothic LT Std" pitchFamily="2" charset="0"/>
              </a:rPr>
              <a:t>FAQ’s</a:t>
            </a:r>
          </a:p>
        </p:txBody>
      </p:sp>
      <p:sp>
        <p:nvSpPr>
          <p:cNvPr id="5" name="TextBox 4">
            <a:extLst>
              <a:ext uri="{FF2B5EF4-FFF2-40B4-BE49-F238E27FC236}">
                <a16:creationId xmlns:a16="http://schemas.microsoft.com/office/drawing/2014/main" id="{D83D4CEE-F5AA-7649-97F4-9A03F68EC8ED}"/>
              </a:ext>
            </a:extLst>
          </p:cNvPr>
          <p:cNvSpPr txBox="1"/>
          <p:nvPr/>
        </p:nvSpPr>
        <p:spPr>
          <a:xfrm>
            <a:off x="377190" y="933669"/>
            <a:ext cx="11212830" cy="7109639"/>
          </a:xfrm>
          <a:prstGeom prst="rect">
            <a:avLst/>
          </a:prstGeom>
          <a:noFill/>
        </p:spPr>
        <p:txBody>
          <a:bodyPr wrap="square" rtlCol="0">
            <a:spAutoFit/>
          </a:bodyPr>
          <a:lstStyle/>
          <a:p>
            <a:r>
              <a:rPr lang="en-US" sz="2400" dirty="0">
                <a:solidFill>
                  <a:srgbClr val="E97726"/>
                </a:solidFill>
                <a:latin typeface="Trade Gothic LT Std" pitchFamily="2" charset="0"/>
              </a:rPr>
              <a:t>Retroactive Payments:</a:t>
            </a:r>
          </a:p>
          <a:p>
            <a:r>
              <a:rPr lang="en-US" sz="2400" dirty="0">
                <a:latin typeface="Trade Gothic LT Std" pitchFamily="2" charset="0"/>
              </a:rPr>
              <a:t>When you’ve made your 115</a:t>
            </a:r>
            <a:r>
              <a:rPr lang="en-US" sz="2400" baseline="30000" dirty="0">
                <a:latin typeface="Trade Gothic LT Std" pitchFamily="2" charset="0"/>
              </a:rPr>
              <a:t>th</a:t>
            </a:r>
            <a:r>
              <a:rPr lang="en-US" sz="2400" dirty="0">
                <a:latin typeface="Trade Gothic LT Std" pitchFamily="2" charset="0"/>
              </a:rPr>
              <a:t> payment you’re offered an option to make the last five payments in one and have it forgiven sooner.</a:t>
            </a:r>
          </a:p>
          <a:p>
            <a:endParaRPr lang="en-US" sz="2400" dirty="0">
              <a:latin typeface="Trade Gothic LT Std" pitchFamily="2" charset="0"/>
            </a:endParaRPr>
          </a:p>
          <a:p>
            <a:r>
              <a:rPr lang="en-US" sz="2400" dirty="0">
                <a:solidFill>
                  <a:srgbClr val="E97726"/>
                </a:solidFill>
                <a:latin typeface="Trade Gothic LT Std" pitchFamily="2" charset="0"/>
              </a:rPr>
              <a:t>COVID Forbearance: Does that count towards the 120 payments?</a:t>
            </a:r>
          </a:p>
          <a:p>
            <a:r>
              <a:rPr lang="en-US" sz="2400" dirty="0">
                <a:latin typeface="Trade Gothic LT Std" pitchFamily="2" charset="0"/>
              </a:rPr>
              <a:t>Yes, as long as you work for a qualifying employer (full-time) and continued to make your monthly pre-covid payment.</a:t>
            </a:r>
          </a:p>
          <a:p>
            <a:endParaRPr lang="en-US" sz="2400" dirty="0">
              <a:latin typeface="Trade Gothic LT Std" pitchFamily="2" charset="0"/>
            </a:endParaRPr>
          </a:p>
          <a:p>
            <a:r>
              <a:rPr lang="en-US" sz="2400" dirty="0">
                <a:solidFill>
                  <a:srgbClr val="E97726"/>
                </a:solidFill>
                <a:latin typeface="Trade Gothic LT Std" pitchFamily="2" charset="0"/>
              </a:rPr>
              <a:t>PSLF Temporary Waiver </a:t>
            </a:r>
          </a:p>
          <a:p>
            <a:r>
              <a:rPr lang="en-US" sz="2400" dirty="0">
                <a:latin typeface="Trade Gothic LT Std" pitchFamily="2" charset="0"/>
              </a:rPr>
              <a:t>This waiver was brought about three years ago if you made a payment, and it didn’t qualify for PSLF. They can adjust and make that payment count. </a:t>
            </a:r>
          </a:p>
          <a:p>
            <a:endParaRPr lang="en-US" sz="2400" dirty="0">
              <a:latin typeface="Trade Gothic LT Std" pitchFamily="2" charset="0"/>
            </a:endParaRPr>
          </a:p>
          <a:p>
            <a:r>
              <a:rPr lang="en-US" sz="2400" dirty="0">
                <a:solidFill>
                  <a:srgbClr val="E97726"/>
                </a:solidFill>
                <a:latin typeface="Trade Gothic LT Std" pitchFamily="2" charset="0"/>
              </a:rPr>
              <a:t>How long do I have to wait to hear back after submitting?</a:t>
            </a:r>
          </a:p>
          <a:p>
            <a:r>
              <a:rPr lang="en-US" sz="2400" dirty="0">
                <a:latin typeface="Trade Gothic LT Std" pitchFamily="2" charset="0"/>
              </a:rPr>
              <a:t>Due to the increased number of applications, they’re giving a turnaround time of 3 months.</a:t>
            </a:r>
            <a:endParaRPr lang="en-US" sz="3600" dirty="0">
              <a:latin typeface="Trade Gothic LT Std" pitchFamily="2" charset="0"/>
            </a:endParaRPr>
          </a:p>
          <a:p>
            <a:endParaRPr lang="en-US" sz="2400" dirty="0">
              <a:latin typeface="Trade Gothic LT Std" pitchFamily="2" charset="0"/>
            </a:endParaRPr>
          </a:p>
          <a:p>
            <a:endParaRPr lang="en-US" sz="3600" dirty="0">
              <a:latin typeface="Trade Gothic LT Std" pitchFamily="2" charset="0"/>
            </a:endParaRPr>
          </a:p>
          <a:p>
            <a:endParaRPr lang="en-US" sz="3600" dirty="0">
              <a:latin typeface="Trade Gothic LT Std" pitchFamily="2" charset="0"/>
            </a:endParaRPr>
          </a:p>
        </p:txBody>
      </p:sp>
    </p:spTree>
    <p:extLst>
      <p:ext uri="{BB962C8B-B14F-4D97-AF65-F5344CB8AC3E}">
        <p14:creationId xmlns:p14="http://schemas.microsoft.com/office/powerpoint/2010/main" val="2430217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4C5EE3-DE4E-F245-A050-7C4A3FD154A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ECCB80C-D02F-E34F-8FC1-91843EA2CF86}"/>
              </a:ext>
            </a:extLst>
          </p:cNvPr>
          <p:cNvSpPr txBox="1"/>
          <p:nvPr/>
        </p:nvSpPr>
        <p:spPr>
          <a:xfrm>
            <a:off x="377189" y="763155"/>
            <a:ext cx="11303533" cy="1846659"/>
          </a:xfrm>
          <a:prstGeom prst="rect">
            <a:avLst/>
          </a:prstGeom>
          <a:noFill/>
        </p:spPr>
        <p:txBody>
          <a:bodyPr wrap="square" rtlCol="0">
            <a:spAutoFit/>
          </a:bodyPr>
          <a:lstStyle/>
          <a:p>
            <a:r>
              <a:rPr lang="en-US" sz="5400" b="1" dirty="0">
                <a:solidFill>
                  <a:srgbClr val="E97726"/>
                </a:solidFill>
              </a:rPr>
              <a:t>Cares Act-Administrative Forbearance</a:t>
            </a:r>
            <a:endParaRPr lang="en-US" sz="3200" b="1" dirty="0">
              <a:solidFill>
                <a:srgbClr val="E97726"/>
              </a:solidFill>
              <a:latin typeface="Trade Gothic LT Std" pitchFamily="2" charset="0"/>
            </a:endParaRPr>
          </a:p>
          <a:p>
            <a:endParaRPr lang="en-US" sz="6000" b="1" dirty="0">
              <a:latin typeface="Trade Gothic LT Std" pitchFamily="2" charset="0"/>
            </a:endParaRPr>
          </a:p>
        </p:txBody>
      </p:sp>
      <p:sp>
        <p:nvSpPr>
          <p:cNvPr id="5" name="TextBox 4">
            <a:extLst>
              <a:ext uri="{FF2B5EF4-FFF2-40B4-BE49-F238E27FC236}">
                <a16:creationId xmlns:a16="http://schemas.microsoft.com/office/drawing/2014/main" id="{DB332BF6-F891-8A47-BA54-0141B33842B2}"/>
              </a:ext>
            </a:extLst>
          </p:cNvPr>
          <p:cNvSpPr txBox="1"/>
          <p:nvPr/>
        </p:nvSpPr>
        <p:spPr>
          <a:xfrm>
            <a:off x="306168" y="1570530"/>
            <a:ext cx="11303533" cy="3539430"/>
          </a:xfrm>
          <a:prstGeom prst="rect">
            <a:avLst/>
          </a:prstGeom>
          <a:noFill/>
        </p:spPr>
        <p:txBody>
          <a:bodyPr wrap="square" rtlCol="0">
            <a:spAutoFit/>
          </a:bodyPr>
          <a:lstStyle/>
          <a:p>
            <a:pPr marL="571500" indent="-571500">
              <a:buFont typeface="Arial" panose="020B0604020202020204" pitchFamily="34" charset="0"/>
              <a:buChar char="•"/>
            </a:pPr>
            <a:r>
              <a:rPr lang="en-US" sz="3200" dirty="0"/>
              <a:t>March 20, 2020: suspension of federal loan payments, stopped collections on defaulted loans, and a 0% interest rate.</a:t>
            </a:r>
          </a:p>
          <a:p>
            <a:pPr marL="571500" indent="-571500">
              <a:buFont typeface="Arial" panose="020B0604020202020204" pitchFamily="34" charset="0"/>
              <a:buChar char="•"/>
            </a:pPr>
            <a:r>
              <a:rPr lang="en-US" sz="3200" dirty="0"/>
              <a:t>March 27, 2020: CARES Act became law, providing for the above relief measures through Sept. 30, 2020.</a:t>
            </a:r>
          </a:p>
          <a:p>
            <a:pPr marL="571500" indent="-571500">
              <a:buFont typeface="Arial" panose="020B0604020202020204" pitchFamily="34" charset="0"/>
              <a:buChar char="•"/>
            </a:pPr>
            <a:r>
              <a:rPr lang="en-US" sz="3200" dirty="0"/>
              <a:t>April 6, 2022: relief measures extended again through Aug.21, 2022</a:t>
            </a:r>
          </a:p>
          <a:p>
            <a:pPr marL="571500" indent="-571500">
              <a:buFont typeface="Arial" panose="020B0604020202020204" pitchFamily="34" charset="0"/>
              <a:buChar char="•"/>
            </a:pPr>
            <a:r>
              <a:rPr lang="en-US" sz="3200" dirty="0">
                <a:latin typeface="Trade Gothic LT Std" pitchFamily="2" charset="0"/>
              </a:rPr>
              <a:t>August 2022: FINAL Student loan pause until January 2023.</a:t>
            </a:r>
          </a:p>
        </p:txBody>
      </p:sp>
    </p:spTree>
    <p:extLst>
      <p:ext uri="{BB962C8B-B14F-4D97-AF65-F5344CB8AC3E}">
        <p14:creationId xmlns:p14="http://schemas.microsoft.com/office/powerpoint/2010/main" val="1625184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3FC471E-A204-4640-9005-D9501A1C14ED}"/>
              </a:ext>
            </a:extLst>
          </p:cNvPr>
          <p:cNvSpPr txBox="1"/>
          <p:nvPr/>
        </p:nvSpPr>
        <p:spPr>
          <a:xfrm>
            <a:off x="377190" y="716697"/>
            <a:ext cx="8234150" cy="584775"/>
          </a:xfrm>
          <a:prstGeom prst="rect">
            <a:avLst/>
          </a:prstGeom>
          <a:noFill/>
        </p:spPr>
        <p:txBody>
          <a:bodyPr wrap="square" rtlCol="0">
            <a:spAutoFit/>
          </a:bodyPr>
          <a:lstStyle/>
          <a:p>
            <a:r>
              <a:rPr lang="en-US" sz="3200" b="1" dirty="0">
                <a:solidFill>
                  <a:srgbClr val="E97726"/>
                </a:solidFill>
                <a:latin typeface="Trade Gothic LT Std" pitchFamily="2" charset="0"/>
              </a:rPr>
              <a:t>First Things First (Disclaimer) </a:t>
            </a:r>
          </a:p>
        </p:txBody>
      </p:sp>
      <p:sp>
        <p:nvSpPr>
          <p:cNvPr id="5" name="TextBox 4">
            <a:extLst>
              <a:ext uri="{FF2B5EF4-FFF2-40B4-BE49-F238E27FC236}">
                <a16:creationId xmlns:a16="http://schemas.microsoft.com/office/drawing/2014/main" id="{12758D30-815E-D244-882D-FC324814F13E}"/>
              </a:ext>
            </a:extLst>
          </p:cNvPr>
          <p:cNvSpPr txBox="1"/>
          <p:nvPr/>
        </p:nvSpPr>
        <p:spPr>
          <a:xfrm>
            <a:off x="377190" y="1437551"/>
            <a:ext cx="10595610" cy="4093428"/>
          </a:xfrm>
          <a:prstGeom prst="rect">
            <a:avLst/>
          </a:prstGeom>
          <a:noFill/>
        </p:spPr>
        <p:txBody>
          <a:bodyPr wrap="square" rtlCol="0">
            <a:spAutoFit/>
          </a:bodyPr>
          <a:lstStyle/>
          <a:p>
            <a:pPr marL="285750" indent="-285750">
              <a:buFont typeface="Arial" panose="020B0604020202020204" pitchFamily="34" charset="0"/>
              <a:buChar char="•"/>
            </a:pPr>
            <a:r>
              <a:rPr lang="en-US" i="1" dirty="0"/>
              <a:t>The PSLF information presented is accurate as of today, based on currently available information. The PSLF Program or the conditions of the PSLF Program can or may change. </a:t>
            </a:r>
          </a:p>
          <a:p>
            <a:pPr marL="285750" indent="-285750">
              <a:buFont typeface="Arial" panose="020B0604020202020204" pitchFamily="34" charset="0"/>
              <a:buChar char="•"/>
            </a:pPr>
            <a:r>
              <a:rPr lang="en-US" i="1" dirty="0"/>
              <a:t>The </a:t>
            </a:r>
            <a:r>
              <a:rPr lang="en-US" i="1" u="sng" dirty="0"/>
              <a:t>borrower is responsible (you)</a:t>
            </a:r>
            <a:r>
              <a:rPr lang="en-US" i="1" dirty="0"/>
              <a:t> for keeping up to date on the news, any changes in the PSLF Program, and for filing all required documentation and forms for the program. </a:t>
            </a:r>
          </a:p>
          <a:p>
            <a:pPr marL="285750" indent="-285750">
              <a:buFont typeface="Arial" panose="020B0604020202020204" pitchFamily="34" charset="0"/>
              <a:buChar char="•"/>
            </a:pPr>
            <a:r>
              <a:rPr lang="en-US" i="1" dirty="0"/>
              <a:t>The </a:t>
            </a:r>
            <a:r>
              <a:rPr lang="en-US" i="1" u="sng" dirty="0"/>
              <a:t>borrower is also responsible </a:t>
            </a:r>
            <a:r>
              <a:rPr lang="en-US" i="1" dirty="0"/>
              <a:t>for selecting their Repayment Plan, Consolidation decision, and all aspects of loan repayment that best meet their needs and specific plans. If unsure, ask us or contact </a:t>
            </a:r>
            <a:r>
              <a:rPr lang="en-US" i="1" dirty="0" err="1"/>
              <a:t>Mohela</a:t>
            </a:r>
            <a:r>
              <a:rPr lang="en-US" i="1" dirty="0"/>
              <a:t> Servicing or your loan Servicer, before you make a change or decision, as needed.  </a:t>
            </a:r>
          </a:p>
          <a:p>
            <a:pPr marL="742950" lvl="1" indent="-285750">
              <a:buFont typeface="Arial" panose="020B0604020202020204" pitchFamily="34" charset="0"/>
              <a:buChar char="•"/>
            </a:pPr>
            <a:r>
              <a:rPr lang="en-US" i="1" dirty="0">
                <a:highlight>
                  <a:srgbClr val="FFFF00"/>
                </a:highlight>
                <a:hlinkClick r:id="rId3"/>
              </a:rPr>
              <a:t>www.Mohela.com</a:t>
            </a:r>
            <a:r>
              <a:rPr lang="en-US" i="1" dirty="0">
                <a:highlight>
                  <a:srgbClr val="FFFF00"/>
                </a:highlight>
              </a:rPr>
              <a:t> OR </a:t>
            </a:r>
            <a:r>
              <a:rPr lang="en-US" b="0" i="0" dirty="0">
                <a:solidFill>
                  <a:srgbClr val="231F20"/>
                </a:solidFill>
                <a:effectLst/>
                <a:highlight>
                  <a:srgbClr val="FFFF00"/>
                </a:highlight>
                <a:latin typeface="Arial" panose="020B0604020202020204" pitchFamily="34" charset="0"/>
              </a:rPr>
              <a:t>855.265.4038</a:t>
            </a:r>
            <a:endParaRPr lang="en-US" i="1" dirty="0">
              <a:highlight>
                <a:srgbClr val="FFFF00"/>
              </a:highlight>
            </a:endParaRPr>
          </a:p>
          <a:p>
            <a:pPr marL="285750" indent="-285750">
              <a:buFont typeface="Arial" panose="020B0604020202020204" pitchFamily="34" charset="0"/>
              <a:buChar char="•"/>
            </a:pPr>
            <a:endParaRPr lang="en-US" sz="1600" i="1" dirty="0"/>
          </a:p>
          <a:p>
            <a:pPr marL="285750" indent="-285750">
              <a:buFont typeface="Arial" panose="020B0604020202020204" pitchFamily="34" charset="0"/>
              <a:buChar char="•"/>
            </a:pPr>
            <a:endParaRPr lang="en-US" sz="1600" i="1" dirty="0"/>
          </a:p>
          <a:p>
            <a:pPr marL="285750" indent="-285750">
              <a:buFont typeface="Arial" panose="020B0604020202020204" pitchFamily="34" charset="0"/>
              <a:buChar char="•"/>
            </a:pPr>
            <a:endParaRPr lang="en-US" sz="1600" i="1" dirty="0"/>
          </a:p>
          <a:p>
            <a:pPr marL="285750" indent="-285750">
              <a:buFont typeface="Arial" panose="020B0604020202020204" pitchFamily="34" charset="0"/>
              <a:buChar char="•"/>
            </a:pPr>
            <a:endParaRPr lang="en-US" sz="1600" i="1" dirty="0"/>
          </a:p>
          <a:p>
            <a:pPr marL="285750" indent="-285750">
              <a:buFont typeface="Arial" panose="020B0604020202020204" pitchFamily="34" charset="0"/>
              <a:buChar char="•"/>
            </a:pPr>
            <a:r>
              <a:rPr lang="en-US" sz="1600" i="1" dirty="0"/>
              <a:t>Fun Tip…PSLF was enacted, in October 2007, as part of the College Cost Reduction and Access Act (CCRAA).</a:t>
            </a:r>
          </a:p>
          <a:p>
            <a:endParaRPr lang="en-US" sz="3600" dirty="0">
              <a:latin typeface="Trade Gothic LT Std" pitchFamily="2" charset="0"/>
            </a:endParaRPr>
          </a:p>
        </p:txBody>
      </p:sp>
    </p:spTree>
    <p:extLst>
      <p:ext uri="{BB962C8B-B14F-4D97-AF65-F5344CB8AC3E}">
        <p14:creationId xmlns:p14="http://schemas.microsoft.com/office/powerpoint/2010/main" val="3911136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3FC471E-A204-4640-9005-D9501A1C14ED}"/>
              </a:ext>
            </a:extLst>
          </p:cNvPr>
          <p:cNvSpPr txBox="1"/>
          <p:nvPr/>
        </p:nvSpPr>
        <p:spPr>
          <a:xfrm>
            <a:off x="377189" y="485878"/>
            <a:ext cx="9769987" cy="584775"/>
          </a:xfrm>
          <a:prstGeom prst="rect">
            <a:avLst/>
          </a:prstGeom>
          <a:noFill/>
        </p:spPr>
        <p:txBody>
          <a:bodyPr wrap="square" rtlCol="0">
            <a:spAutoFit/>
          </a:bodyPr>
          <a:lstStyle/>
          <a:p>
            <a:r>
              <a:rPr lang="en-US" sz="3200" b="1" dirty="0">
                <a:solidFill>
                  <a:srgbClr val="E97726"/>
                </a:solidFill>
                <a:latin typeface="Trade Gothic LT Std" pitchFamily="2" charset="0"/>
              </a:rPr>
              <a:t>What is Public Service Loan Forgiveness anyway?</a:t>
            </a:r>
          </a:p>
        </p:txBody>
      </p:sp>
      <p:sp>
        <p:nvSpPr>
          <p:cNvPr id="5" name="TextBox 4">
            <a:extLst>
              <a:ext uri="{FF2B5EF4-FFF2-40B4-BE49-F238E27FC236}">
                <a16:creationId xmlns:a16="http://schemas.microsoft.com/office/drawing/2014/main" id="{12758D30-815E-D244-882D-FC324814F13E}"/>
              </a:ext>
            </a:extLst>
          </p:cNvPr>
          <p:cNvSpPr txBox="1"/>
          <p:nvPr/>
        </p:nvSpPr>
        <p:spPr>
          <a:xfrm>
            <a:off x="377190" y="1437551"/>
            <a:ext cx="11083882" cy="3908762"/>
          </a:xfrm>
          <a:prstGeom prst="rect">
            <a:avLst/>
          </a:prstGeom>
          <a:noFill/>
        </p:spPr>
        <p:txBody>
          <a:bodyPr wrap="square" rtlCol="0">
            <a:spAutoFit/>
          </a:bodyPr>
          <a:lstStyle/>
          <a:p>
            <a:r>
              <a:rPr lang="en-US" sz="3200" dirty="0">
                <a:latin typeface="Trade Gothic LT Std" pitchFamily="2" charset="0"/>
              </a:rPr>
              <a:t>Public Service Loan Forgiveness is a federal program that forgives the remaining balance on your Direct Loans after you have made </a:t>
            </a:r>
            <a:r>
              <a:rPr lang="en-US" sz="3200" u="sng" dirty="0">
                <a:latin typeface="Trade Gothic LT Std" pitchFamily="2" charset="0"/>
              </a:rPr>
              <a:t>120</a:t>
            </a:r>
            <a:r>
              <a:rPr lang="en-US" sz="3200" dirty="0">
                <a:latin typeface="Trade Gothic LT Std" pitchFamily="2" charset="0"/>
              </a:rPr>
              <a:t> qualifying monthly payments (10-years)under a qualifying repayment plan </a:t>
            </a:r>
            <a:r>
              <a:rPr lang="en-US" sz="3200" u="sng" dirty="0">
                <a:latin typeface="Trade Gothic LT Std" pitchFamily="2" charset="0"/>
              </a:rPr>
              <a:t>while</a:t>
            </a:r>
            <a:r>
              <a:rPr lang="en-US" sz="3200" dirty="0">
                <a:latin typeface="Trade Gothic LT Std" pitchFamily="2" charset="0"/>
              </a:rPr>
              <a:t> working full-time for a </a:t>
            </a:r>
            <a:r>
              <a:rPr lang="en-US" sz="3200" u="sng" dirty="0">
                <a:latin typeface="Trade Gothic LT Std" pitchFamily="2" charset="0"/>
              </a:rPr>
              <a:t>qualifying*</a:t>
            </a:r>
            <a:r>
              <a:rPr lang="en-US" sz="3200" dirty="0">
                <a:latin typeface="Trade Gothic LT Std" pitchFamily="2" charset="0"/>
              </a:rPr>
              <a:t> employer. You are NOT taxed on the forgiven amount.</a:t>
            </a:r>
          </a:p>
          <a:p>
            <a:endParaRPr lang="en-US" sz="3200" dirty="0">
              <a:latin typeface="Trade Gothic LT Std" pitchFamily="2" charset="0"/>
            </a:endParaRPr>
          </a:p>
          <a:p>
            <a:endParaRPr lang="en-US" sz="3200" dirty="0">
              <a:latin typeface="Trade Gothic LT Std" pitchFamily="2" charset="0"/>
            </a:endParaRPr>
          </a:p>
          <a:p>
            <a:r>
              <a:rPr lang="en-US" sz="2400" dirty="0">
                <a:latin typeface="Trade Gothic LT Std" pitchFamily="2" charset="0"/>
              </a:rPr>
              <a:t>*U.S. Federal, state, local, or tribal government entity or not-for-profit, and U.S. Military</a:t>
            </a:r>
          </a:p>
        </p:txBody>
      </p:sp>
    </p:spTree>
    <p:extLst>
      <p:ext uri="{BB962C8B-B14F-4D97-AF65-F5344CB8AC3E}">
        <p14:creationId xmlns:p14="http://schemas.microsoft.com/office/powerpoint/2010/main" val="3128498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C8E8BD-D031-2840-AA51-63C5B04BC0B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41E7BC5-8C25-F94E-A320-6B61884ABBCD}"/>
              </a:ext>
            </a:extLst>
          </p:cNvPr>
          <p:cNvSpPr txBox="1"/>
          <p:nvPr/>
        </p:nvSpPr>
        <p:spPr>
          <a:xfrm>
            <a:off x="377190" y="181957"/>
            <a:ext cx="11212830" cy="1015663"/>
          </a:xfrm>
          <a:prstGeom prst="rect">
            <a:avLst/>
          </a:prstGeom>
          <a:noFill/>
        </p:spPr>
        <p:txBody>
          <a:bodyPr wrap="square" rtlCol="0">
            <a:spAutoFit/>
          </a:bodyPr>
          <a:lstStyle/>
          <a:p>
            <a:r>
              <a:rPr lang="en-US" sz="6000" b="1" dirty="0">
                <a:solidFill>
                  <a:srgbClr val="E97726"/>
                </a:solidFill>
                <a:latin typeface="Trade Gothic LT Std" pitchFamily="2" charset="0"/>
              </a:rPr>
              <a:t>Eligibility Requirements: #1</a:t>
            </a:r>
          </a:p>
        </p:txBody>
      </p:sp>
      <p:sp>
        <p:nvSpPr>
          <p:cNvPr id="5" name="TextBox 4">
            <a:extLst>
              <a:ext uri="{FF2B5EF4-FFF2-40B4-BE49-F238E27FC236}">
                <a16:creationId xmlns:a16="http://schemas.microsoft.com/office/drawing/2014/main" id="{D83D4CEE-F5AA-7649-97F4-9A03F68EC8ED}"/>
              </a:ext>
            </a:extLst>
          </p:cNvPr>
          <p:cNvSpPr txBox="1"/>
          <p:nvPr/>
        </p:nvSpPr>
        <p:spPr>
          <a:xfrm>
            <a:off x="377190" y="1197620"/>
            <a:ext cx="11212830" cy="5663089"/>
          </a:xfrm>
          <a:prstGeom prst="rect">
            <a:avLst/>
          </a:prstGeom>
          <a:noFill/>
        </p:spPr>
        <p:txBody>
          <a:bodyPr wrap="square" rtlCol="0">
            <a:spAutoFit/>
          </a:bodyPr>
          <a:lstStyle/>
          <a:p>
            <a:pPr marL="0" indent="0" algn="ctr">
              <a:buNone/>
            </a:pPr>
            <a:r>
              <a:rPr lang="en-US" sz="3600" dirty="0">
                <a:solidFill>
                  <a:srgbClr val="E97726"/>
                </a:solidFill>
              </a:rPr>
              <a:t>#1-</a:t>
            </a:r>
            <a:r>
              <a:rPr lang="en-US" sz="3600" u="sng" dirty="0">
                <a:solidFill>
                  <a:srgbClr val="E97726"/>
                </a:solidFill>
              </a:rPr>
              <a:t>ELIGIBLE LOANS</a:t>
            </a:r>
          </a:p>
          <a:p>
            <a:pPr marL="0" indent="0" algn="ctr">
              <a:buNone/>
            </a:pPr>
            <a:r>
              <a:rPr lang="en-US" sz="2800" i="1" dirty="0">
                <a:solidFill>
                  <a:srgbClr val="E97726"/>
                </a:solidFill>
              </a:rPr>
              <a:t>Make sure all your loans are eligible!</a:t>
            </a:r>
          </a:p>
          <a:p>
            <a:pPr>
              <a:buFont typeface="Wingdings" panose="05000000000000000000" pitchFamily="2" charset="2"/>
              <a:buChar char="ü"/>
            </a:pPr>
            <a:r>
              <a:rPr lang="en-US" sz="3200" b="1" u="sng" dirty="0">
                <a:solidFill>
                  <a:srgbClr val="E97726"/>
                </a:solidFill>
              </a:rPr>
              <a:t>DIRECT</a:t>
            </a:r>
            <a:r>
              <a:rPr lang="en-US" sz="3200" dirty="0"/>
              <a:t> Subsidized &amp; Unsubsidized Loans </a:t>
            </a:r>
          </a:p>
          <a:p>
            <a:pPr>
              <a:buFont typeface="Wingdings" panose="05000000000000000000" pitchFamily="2" charset="2"/>
              <a:buChar char="ü"/>
            </a:pPr>
            <a:r>
              <a:rPr lang="en-US" sz="3200" b="1" u="sng" dirty="0">
                <a:solidFill>
                  <a:srgbClr val="E97726"/>
                </a:solidFill>
              </a:rPr>
              <a:t>DIRECT</a:t>
            </a:r>
            <a:r>
              <a:rPr lang="en-US" sz="3200" dirty="0"/>
              <a:t> Grad/PLUS &amp; Parent PLUS Loans </a:t>
            </a:r>
          </a:p>
          <a:p>
            <a:pPr>
              <a:buFont typeface="Wingdings" panose="05000000000000000000" pitchFamily="2" charset="2"/>
              <a:buChar char="ü"/>
            </a:pPr>
            <a:r>
              <a:rPr lang="en-US" sz="3200" b="1" u="sng" dirty="0">
                <a:solidFill>
                  <a:srgbClr val="E97726"/>
                </a:solidFill>
              </a:rPr>
              <a:t>DIRECT</a:t>
            </a:r>
            <a:r>
              <a:rPr lang="en-US" sz="3200" dirty="0"/>
              <a:t> Federal Consolidation Loans</a:t>
            </a:r>
          </a:p>
          <a:p>
            <a:pPr marL="0" indent="0">
              <a:buNone/>
            </a:pPr>
            <a:endParaRPr lang="en-US" dirty="0"/>
          </a:p>
          <a:p>
            <a:pPr marL="0" indent="0">
              <a:buNone/>
            </a:pPr>
            <a:r>
              <a:rPr lang="en-US" sz="2000" b="1" dirty="0"/>
              <a:t>*</a:t>
            </a:r>
            <a:r>
              <a:rPr lang="en-US" sz="2000" b="1" u="sng" dirty="0"/>
              <a:t>NON-Eligible Loans</a:t>
            </a:r>
            <a:r>
              <a:rPr lang="en-US" sz="2000" dirty="0"/>
              <a:t>: (Federal Family Education Loan) </a:t>
            </a:r>
            <a:r>
              <a:rPr lang="en-US" sz="2000" u="sng" dirty="0">
                <a:solidFill>
                  <a:srgbClr val="E97726"/>
                </a:solidFill>
              </a:rPr>
              <a:t>FFEL</a:t>
            </a:r>
            <a:r>
              <a:rPr lang="en-US" sz="2000" dirty="0"/>
              <a:t> Stafford, FFEL Grad PLUS, FFEL Federal Consolidation, Perkins, also DHHS loans: LDS and PCL </a:t>
            </a:r>
          </a:p>
          <a:p>
            <a:pPr marL="0" indent="0">
              <a:buNone/>
            </a:pPr>
            <a:r>
              <a:rPr lang="en-US" sz="2000" i="1" dirty="0"/>
              <a:t>	*You may make </a:t>
            </a:r>
            <a:r>
              <a:rPr lang="en-US" sz="2000" i="1" u="sng" dirty="0"/>
              <a:t>some</a:t>
            </a:r>
            <a:r>
              <a:rPr lang="en-US" sz="2000" i="1" dirty="0"/>
              <a:t> Non-Eligible Loans, eligible for PSLF, by consolidating them into a             			</a:t>
            </a:r>
            <a:r>
              <a:rPr lang="en-US" sz="2000" i="1" u="sng" dirty="0">
                <a:solidFill>
                  <a:srgbClr val="E97726"/>
                </a:solidFill>
              </a:rPr>
              <a:t>DIRECT</a:t>
            </a:r>
            <a:r>
              <a:rPr lang="en-US" sz="2000" i="1" dirty="0"/>
              <a:t>  Federal Consolidation Loan  (FFEL loans, Perkins &amp; LDS) </a:t>
            </a:r>
          </a:p>
          <a:p>
            <a:pPr marL="0" indent="0">
              <a:buNone/>
            </a:pPr>
            <a:endParaRPr lang="en-US" sz="1600" i="1" dirty="0"/>
          </a:p>
          <a:p>
            <a:pPr marL="0" indent="0">
              <a:buNone/>
            </a:pPr>
            <a:endParaRPr lang="en-US" sz="1600" i="1" dirty="0"/>
          </a:p>
          <a:p>
            <a:pPr marL="0" indent="0">
              <a:buNone/>
            </a:pPr>
            <a:r>
              <a:rPr lang="en-US" b="1" dirty="0"/>
              <a:t>Note</a:t>
            </a:r>
            <a:r>
              <a:rPr lang="en-US" dirty="0"/>
              <a:t>:</a:t>
            </a:r>
            <a:r>
              <a:rPr lang="en-US" i="1" dirty="0"/>
              <a:t> Defaulted Loans, Private Loans, </a:t>
            </a:r>
            <a:r>
              <a:rPr lang="en-US" b="1" i="1" dirty="0"/>
              <a:t>PCL loans </a:t>
            </a:r>
            <a:r>
              <a:rPr lang="en-US" i="1" dirty="0"/>
              <a:t>&amp; Consolidation Loans that contain a spousal Consolidation Loan </a:t>
            </a:r>
            <a:r>
              <a:rPr lang="en-US" i="1" u="sng" dirty="0"/>
              <a:t>are not eligible</a:t>
            </a:r>
          </a:p>
          <a:p>
            <a:endParaRPr lang="en-US" sz="3600" dirty="0">
              <a:latin typeface="Trade Gothic LT Std" pitchFamily="2" charset="0"/>
            </a:endParaRPr>
          </a:p>
        </p:txBody>
      </p:sp>
    </p:spTree>
    <p:extLst>
      <p:ext uri="{BB962C8B-B14F-4D97-AF65-F5344CB8AC3E}">
        <p14:creationId xmlns:p14="http://schemas.microsoft.com/office/powerpoint/2010/main" val="1874402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C8E8BD-D031-2840-AA51-63C5B04BC0B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41E7BC5-8C25-F94E-A320-6B61884ABBCD}"/>
              </a:ext>
            </a:extLst>
          </p:cNvPr>
          <p:cNvSpPr txBox="1"/>
          <p:nvPr/>
        </p:nvSpPr>
        <p:spPr>
          <a:xfrm>
            <a:off x="605790" y="316647"/>
            <a:ext cx="11212830" cy="1015663"/>
          </a:xfrm>
          <a:prstGeom prst="rect">
            <a:avLst/>
          </a:prstGeom>
          <a:noFill/>
        </p:spPr>
        <p:txBody>
          <a:bodyPr wrap="square" rtlCol="0">
            <a:spAutoFit/>
          </a:bodyPr>
          <a:lstStyle/>
          <a:p>
            <a:r>
              <a:rPr lang="en-US" sz="6000" b="1" dirty="0">
                <a:solidFill>
                  <a:srgbClr val="E97726"/>
                </a:solidFill>
                <a:latin typeface="Trade Gothic LT Std" pitchFamily="2" charset="0"/>
              </a:rPr>
              <a:t>Eligibility Requirements: #2</a:t>
            </a:r>
          </a:p>
        </p:txBody>
      </p:sp>
      <p:sp>
        <p:nvSpPr>
          <p:cNvPr id="5" name="TextBox 4">
            <a:extLst>
              <a:ext uri="{FF2B5EF4-FFF2-40B4-BE49-F238E27FC236}">
                <a16:creationId xmlns:a16="http://schemas.microsoft.com/office/drawing/2014/main" id="{D83D4CEE-F5AA-7649-97F4-9A03F68EC8ED}"/>
              </a:ext>
            </a:extLst>
          </p:cNvPr>
          <p:cNvSpPr txBox="1"/>
          <p:nvPr/>
        </p:nvSpPr>
        <p:spPr>
          <a:xfrm>
            <a:off x="377190" y="1197620"/>
            <a:ext cx="11212830" cy="5262979"/>
          </a:xfrm>
          <a:prstGeom prst="rect">
            <a:avLst/>
          </a:prstGeom>
          <a:noFill/>
        </p:spPr>
        <p:txBody>
          <a:bodyPr wrap="square" rtlCol="0">
            <a:spAutoFit/>
          </a:bodyPr>
          <a:lstStyle/>
          <a:p>
            <a:pPr marL="0" indent="0" algn="ctr">
              <a:buNone/>
            </a:pPr>
            <a:r>
              <a:rPr lang="en-US" sz="3200" dirty="0">
                <a:solidFill>
                  <a:srgbClr val="E97726"/>
                </a:solidFill>
              </a:rPr>
              <a:t>#2-</a:t>
            </a:r>
            <a:r>
              <a:rPr lang="en-US" sz="3200" u="sng" dirty="0">
                <a:solidFill>
                  <a:srgbClr val="E97726"/>
                </a:solidFill>
              </a:rPr>
              <a:t>QUALIFYING PAYMENTS</a:t>
            </a:r>
          </a:p>
          <a:p>
            <a:pPr marL="0" indent="0" algn="ctr">
              <a:buNone/>
            </a:pPr>
            <a:r>
              <a:rPr lang="en-US" sz="2800" i="1" dirty="0">
                <a:solidFill>
                  <a:srgbClr val="E97726"/>
                </a:solidFill>
              </a:rPr>
              <a:t>Make sure you select a qualifying repayment plan!</a:t>
            </a:r>
          </a:p>
          <a:p>
            <a:pPr>
              <a:buFont typeface="Wingdings" panose="05000000000000000000" pitchFamily="2" charset="2"/>
              <a:buChar char="ü"/>
            </a:pPr>
            <a:r>
              <a:rPr lang="en-US" sz="2000" dirty="0"/>
              <a:t>Income-Driven Repayment Plans:</a:t>
            </a:r>
          </a:p>
          <a:p>
            <a:pPr lvl="1">
              <a:buFont typeface="Wingdings" panose="05000000000000000000" pitchFamily="2" charset="2"/>
              <a:buChar char="ü"/>
            </a:pPr>
            <a:r>
              <a:rPr lang="en-US" sz="2000" dirty="0"/>
              <a:t>Pay As You Earn (PAYE)</a:t>
            </a:r>
          </a:p>
          <a:p>
            <a:pPr lvl="1">
              <a:buFont typeface="Wingdings" panose="05000000000000000000" pitchFamily="2" charset="2"/>
              <a:buChar char="ü"/>
            </a:pPr>
            <a:r>
              <a:rPr lang="en-US" sz="2000" dirty="0"/>
              <a:t>Revised Pay As You Earn (REPAYE)</a:t>
            </a:r>
          </a:p>
          <a:p>
            <a:pPr lvl="1">
              <a:buFont typeface="Wingdings" panose="05000000000000000000" pitchFamily="2" charset="2"/>
              <a:buChar char="ü"/>
            </a:pPr>
            <a:r>
              <a:rPr lang="en-US" sz="2000" dirty="0"/>
              <a:t>Income-Based Repayment (IBR)</a:t>
            </a:r>
          </a:p>
          <a:p>
            <a:pPr lvl="1">
              <a:buFont typeface="Wingdings" panose="05000000000000000000" pitchFamily="2" charset="2"/>
              <a:buChar char="ü"/>
            </a:pPr>
            <a:r>
              <a:rPr lang="en-US" sz="2000" dirty="0"/>
              <a:t>Income-Contingent Repayment (ICR) </a:t>
            </a:r>
          </a:p>
          <a:p>
            <a:pPr lvl="1"/>
            <a:endParaRPr lang="en-US" sz="2000" dirty="0"/>
          </a:p>
          <a:p>
            <a:pPr marL="0" indent="0">
              <a:buNone/>
            </a:pPr>
            <a:r>
              <a:rPr lang="en-US" sz="2000" dirty="0"/>
              <a:t>While </a:t>
            </a:r>
            <a:r>
              <a:rPr lang="en-US" sz="2000" u="sng" dirty="0"/>
              <a:t>simultaneously</a:t>
            </a:r>
            <a:r>
              <a:rPr lang="en-US" sz="2000" dirty="0"/>
              <a:t> </a:t>
            </a:r>
            <a:r>
              <a:rPr lang="en-US" sz="2000" dirty="0">
                <a:solidFill>
                  <a:srgbClr val="E97726"/>
                </a:solidFill>
              </a:rPr>
              <a:t>working in a qualifying public service position</a:t>
            </a:r>
            <a:r>
              <a:rPr lang="en-US" sz="2000" dirty="0"/>
              <a:t>, you must make </a:t>
            </a:r>
            <a:r>
              <a:rPr lang="en-US" sz="2000" dirty="0">
                <a:solidFill>
                  <a:srgbClr val="E97726"/>
                </a:solidFill>
              </a:rPr>
              <a:t>120 </a:t>
            </a:r>
            <a:r>
              <a:rPr lang="en-US" sz="2000" u="sng" dirty="0">
                <a:solidFill>
                  <a:srgbClr val="E97726"/>
                </a:solidFill>
              </a:rPr>
              <a:t>full</a:t>
            </a:r>
            <a:r>
              <a:rPr lang="en-US" sz="2000" dirty="0">
                <a:solidFill>
                  <a:srgbClr val="E97726"/>
                </a:solidFill>
              </a:rPr>
              <a:t>, </a:t>
            </a:r>
            <a:r>
              <a:rPr lang="en-US" sz="2000" u="sng" dirty="0">
                <a:solidFill>
                  <a:srgbClr val="E97726"/>
                </a:solidFill>
              </a:rPr>
              <a:t>on-time</a:t>
            </a:r>
            <a:r>
              <a:rPr lang="en-US" sz="2000" dirty="0">
                <a:solidFill>
                  <a:srgbClr val="E97726"/>
                </a:solidFill>
              </a:rPr>
              <a:t> </a:t>
            </a:r>
            <a:r>
              <a:rPr lang="en-US" sz="2000" dirty="0"/>
              <a:t>&amp; </a:t>
            </a:r>
            <a:r>
              <a:rPr lang="en-US" sz="2000" u="sng" dirty="0">
                <a:solidFill>
                  <a:srgbClr val="E97726"/>
                </a:solidFill>
              </a:rPr>
              <a:t>scheduled</a:t>
            </a:r>
            <a:r>
              <a:rPr lang="en-US" sz="2000" dirty="0">
                <a:solidFill>
                  <a:srgbClr val="E97726"/>
                </a:solidFill>
              </a:rPr>
              <a:t> payments (Cannot be late)</a:t>
            </a:r>
            <a:r>
              <a:rPr lang="en-US" sz="2000" dirty="0"/>
              <a:t>, under a </a:t>
            </a:r>
            <a:r>
              <a:rPr lang="en-US" sz="2000" dirty="0">
                <a:solidFill>
                  <a:srgbClr val="E97726"/>
                </a:solidFill>
              </a:rPr>
              <a:t>qualifying repayment plan</a:t>
            </a:r>
            <a:endParaRPr lang="en-US" sz="2000" dirty="0">
              <a:solidFill>
                <a:schemeClr val="tx1"/>
              </a:solidFill>
            </a:endParaRPr>
          </a:p>
          <a:p>
            <a:pPr marL="0" indent="0">
              <a:buNone/>
            </a:pPr>
            <a:endParaRPr lang="en-US" sz="2000" dirty="0"/>
          </a:p>
          <a:p>
            <a:pPr marL="0" indent="0">
              <a:buNone/>
            </a:pPr>
            <a:r>
              <a:rPr lang="en-US" sz="2000" dirty="0">
                <a:solidFill>
                  <a:schemeClr val="tx1"/>
                </a:solidFill>
              </a:rPr>
              <a:t>Payments made when not required = Do not qualify, you can’t ‘speed’ up the process. </a:t>
            </a:r>
            <a:r>
              <a:rPr lang="en-US" sz="2000" dirty="0"/>
              <a:t>Payments made during in-school status, grace period, deferment, or forbearance don’t count towards the 120.</a:t>
            </a:r>
            <a:endParaRPr lang="en-US" sz="2000" dirty="0">
              <a:solidFill>
                <a:schemeClr val="tx1"/>
              </a:solidFill>
            </a:endParaRPr>
          </a:p>
          <a:p>
            <a:pPr marL="0" indent="0">
              <a:buNone/>
            </a:pPr>
            <a:endParaRPr lang="en-US" sz="2000" dirty="0"/>
          </a:p>
          <a:p>
            <a:pPr marL="0" indent="0">
              <a:buNone/>
            </a:pPr>
            <a:r>
              <a:rPr lang="en-US" b="1" dirty="0"/>
              <a:t>Note:</a:t>
            </a:r>
            <a:r>
              <a:rPr lang="en-US" dirty="0"/>
              <a:t> </a:t>
            </a:r>
            <a:r>
              <a:rPr lang="en-US" i="1" dirty="0"/>
              <a:t>Payments do not have to be consecutive, allowing for changes in employers &amp; periods of non-work.</a:t>
            </a:r>
          </a:p>
          <a:p>
            <a:pPr marL="0" indent="0">
              <a:buNone/>
            </a:pPr>
            <a:r>
              <a:rPr lang="en-US" i="1" dirty="0"/>
              <a:t>Voluntary payments do not count towards PSLF.</a:t>
            </a:r>
            <a:endParaRPr lang="en-US" sz="2000" dirty="0">
              <a:latin typeface="Trade Gothic LT Std" pitchFamily="2" charset="0"/>
            </a:endParaRPr>
          </a:p>
        </p:txBody>
      </p:sp>
    </p:spTree>
    <p:extLst>
      <p:ext uri="{BB962C8B-B14F-4D97-AF65-F5344CB8AC3E}">
        <p14:creationId xmlns:p14="http://schemas.microsoft.com/office/powerpoint/2010/main" val="55477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C8E8BD-D031-2840-AA51-63C5B04BC0B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41E7BC5-8C25-F94E-A320-6B61884ABBCD}"/>
              </a:ext>
            </a:extLst>
          </p:cNvPr>
          <p:cNvSpPr txBox="1"/>
          <p:nvPr/>
        </p:nvSpPr>
        <p:spPr>
          <a:xfrm>
            <a:off x="605790" y="316647"/>
            <a:ext cx="11212830" cy="1015663"/>
          </a:xfrm>
          <a:prstGeom prst="rect">
            <a:avLst/>
          </a:prstGeom>
          <a:noFill/>
        </p:spPr>
        <p:txBody>
          <a:bodyPr wrap="square" rtlCol="0">
            <a:spAutoFit/>
          </a:bodyPr>
          <a:lstStyle/>
          <a:p>
            <a:r>
              <a:rPr lang="en-US" sz="6000" b="1" dirty="0">
                <a:solidFill>
                  <a:srgbClr val="E97726"/>
                </a:solidFill>
                <a:latin typeface="Trade Gothic LT Std" pitchFamily="2" charset="0"/>
              </a:rPr>
              <a:t>Eligibility Requirements: #3</a:t>
            </a:r>
          </a:p>
        </p:txBody>
      </p:sp>
      <p:sp>
        <p:nvSpPr>
          <p:cNvPr id="5" name="TextBox 4">
            <a:extLst>
              <a:ext uri="{FF2B5EF4-FFF2-40B4-BE49-F238E27FC236}">
                <a16:creationId xmlns:a16="http://schemas.microsoft.com/office/drawing/2014/main" id="{D83D4CEE-F5AA-7649-97F4-9A03F68EC8ED}"/>
              </a:ext>
            </a:extLst>
          </p:cNvPr>
          <p:cNvSpPr txBox="1"/>
          <p:nvPr/>
        </p:nvSpPr>
        <p:spPr>
          <a:xfrm>
            <a:off x="377190" y="1197620"/>
            <a:ext cx="11212830" cy="5386090"/>
          </a:xfrm>
          <a:prstGeom prst="rect">
            <a:avLst/>
          </a:prstGeom>
          <a:noFill/>
        </p:spPr>
        <p:txBody>
          <a:bodyPr wrap="square" rtlCol="0">
            <a:spAutoFit/>
          </a:bodyPr>
          <a:lstStyle/>
          <a:p>
            <a:pPr marL="0" indent="0" algn="ctr">
              <a:buNone/>
            </a:pPr>
            <a:r>
              <a:rPr lang="en-US" sz="3200" dirty="0">
                <a:solidFill>
                  <a:srgbClr val="E97726"/>
                </a:solidFill>
              </a:rPr>
              <a:t>#3-</a:t>
            </a:r>
            <a:r>
              <a:rPr lang="en-US" sz="3200" u="sng" dirty="0">
                <a:solidFill>
                  <a:srgbClr val="E97726"/>
                </a:solidFill>
              </a:rPr>
              <a:t>QUALIFYING WORK</a:t>
            </a:r>
          </a:p>
          <a:p>
            <a:pPr marL="0" indent="0" algn="ctr">
              <a:buNone/>
            </a:pPr>
            <a:r>
              <a:rPr lang="en-US" sz="2400" dirty="0">
                <a:solidFill>
                  <a:srgbClr val="E97726"/>
                </a:solidFill>
              </a:rPr>
              <a:t>Make sure your employer is a qualifying employer!</a:t>
            </a:r>
          </a:p>
          <a:p>
            <a:pPr marL="0" indent="0" algn="ctr">
              <a:buNone/>
            </a:pPr>
            <a:endParaRPr lang="en-US" sz="2400" i="1" dirty="0"/>
          </a:p>
          <a:p>
            <a:pPr marL="0" indent="0" algn="ctr">
              <a:buNone/>
            </a:pPr>
            <a:r>
              <a:rPr lang="en-US" sz="2400" dirty="0"/>
              <a:t>You must be employed full-time* for a total of 10 years (120 payments) in a </a:t>
            </a:r>
            <a:r>
              <a:rPr lang="en-US" sz="2400" dirty="0">
                <a:solidFill>
                  <a:srgbClr val="E97726"/>
                </a:solidFill>
              </a:rPr>
              <a:t>public</a:t>
            </a:r>
            <a:r>
              <a:rPr lang="en-US" sz="2400" dirty="0"/>
              <a:t> </a:t>
            </a:r>
            <a:r>
              <a:rPr lang="en-US" sz="2400" dirty="0">
                <a:solidFill>
                  <a:srgbClr val="E97726"/>
                </a:solidFill>
              </a:rPr>
              <a:t>service</a:t>
            </a:r>
            <a:r>
              <a:rPr lang="en-US" sz="2400" dirty="0"/>
              <a:t> position   </a:t>
            </a:r>
          </a:p>
          <a:p>
            <a:pPr>
              <a:buFont typeface="Wingdings" panose="05000000000000000000" pitchFamily="2" charset="2"/>
              <a:buChar char="ü"/>
            </a:pPr>
            <a:r>
              <a:rPr lang="en-US" sz="2000" dirty="0"/>
              <a:t>Nonprofit tax-exempt 501( c) (3) organization-</a:t>
            </a:r>
          </a:p>
          <a:p>
            <a:pPr marL="0" indent="0">
              <a:buNone/>
            </a:pPr>
            <a:r>
              <a:rPr lang="en-US" sz="2000" dirty="0"/>
              <a:t>	(includes many medical schools &amp; residency programs)</a:t>
            </a:r>
          </a:p>
          <a:p>
            <a:pPr marL="0" indent="0">
              <a:buNone/>
            </a:pPr>
            <a:endParaRPr lang="en-US" sz="2000" dirty="0"/>
          </a:p>
          <a:p>
            <a:pPr>
              <a:buFont typeface="Wingdings" panose="05000000000000000000" pitchFamily="2" charset="2"/>
              <a:buChar char="ü"/>
            </a:pPr>
            <a:r>
              <a:rPr lang="en-US" sz="2000" dirty="0"/>
              <a:t>Federal, State, Local, or Tribal government organization, agency or entity</a:t>
            </a:r>
          </a:p>
          <a:p>
            <a:pPr>
              <a:buFont typeface="Wingdings" panose="05000000000000000000" pitchFamily="2" charset="2"/>
              <a:buChar char="ü"/>
            </a:pPr>
            <a:endParaRPr lang="en-US" sz="2000" dirty="0"/>
          </a:p>
          <a:p>
            <a:pPr>
              <a:buFont typeface="Wingdings" panose="05000000000000000000" pitchFamily="2" charset="2"/>
              <a:buChar char="ü"/>
            </a:pPr>
            <a:r>
              <a:rPr lang="en-US" sz="2000" dirty="0"/>
              <a:t>A branch of the military</a:t>
            </a:r>
          </a:p>
          <a:p>
            <a:pPr>
              <a:buFont typeface="Wingdings" panose="05000000000000000000" pitchFamily="2" charset="2"/>
              <a:buChar char="ü"/>
            </a:pPr>
            <a:endParaRPr lang="en-US" sz="2000" dirty="0"/>
          </a:p>
          <a:p>
            <a:pPr>
              <a:buFont typeface="Wingdings" panose="05000000000000000000" pitchFamily="2" charset="2"/>
              <a:buChar char="ü"/>
            </a:pPr>
            <a:r>
              <a:rPr lang="en-US" sz="2000" dirty="0"/>
              <a:t>Public service organization-a private organization providing a public service</a:t>
            </a:r>
          </a:p>
          <a:p>
            <a:pPr marL="0" indent="0">
              <a:buNone/>
            </a:pPr>
            <a:r>
              <a:rPr lang="en-US" sz="2000" dirty="0"/>
              <a:t> </a:t>
            </a:r>
          </a:p>
          <a:p>
            <a:pPr marL="0" indent="0">
              <a:buNone/>
            </a:pPr>
            <a:r>
              <a:rPr lang="en-US" sz="2000" dirty="0"/>
              <a:t> Questions about eligible employers-contact </a:t>
            </a:r>
            <a:r>
              <a:rPr lang="en-US" sz="2000" dirty="0" err="1"/>
              <a:t>Mohela</a:t>
            </a:r>
            <a:r>
              <a:rPr lang="en-US" sz="2000" dirty="0"/>
              <a:t> Servicing at </a:t>
            </a:r>
            <a:r>
              <a:rPr lang="en-US" sz="2000" u="sng" dirty="0"/>
              <a:t>Mohela.com</a:t>
            </a:r>
            <a:endParaRPr lang="en-US" sz="2000" dirty="0"/>
          </a:p>
          <a:p>
            <a:pPr marL="0" indent="0">
              <a:buNone/>
            </a:pPr>
            <a:r>
              <a:rPr lang="en-US" sz="1600" b="1" dirty="0"/>
              <a:t>Note:</a:t>
            </a:r>
            <a:r>
              <a:rPr lang="en-US" sz="1600" dirty="0"/>
              <a:t> </a:t>
            </a:r>
            <a:r>
              <a:rPr lang="en-US" sz="1600" i="1" dirty="0"/>
              <a:t>Full-time* work is 30 hours per week or the number of hours the employer considers to be full-time</a:t>
            </a:r>
            <a:endParaRPr lang="en-US" sz="1400" dirty="0">
              <a:latin typeface="Trade Gothic LT Std" pitchFamily="2" charset="0"/>
            </a:endParaRPr>
          </a:p>
        </p:txBody>
      </p:sp>
    </p:spTree>
    <p:extLst>
      <p:ext uri="{BB962C8B-B14F-4D97-AF65-F5344CB8AC3E}">
        <p14:creationId xmlns:p14="http://schemas.microsoft.com/office/powerpoint/2010/main" val="708906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4C5EE3-DE4E-F245-A050-7C4A3FD154AD}"/>
              </a:ext>
            </a:extLst>
          </p:cNvPr>
          <p:cNvPicPr>
            <a:picLocks noChangeAspect="1"/>
          </p:cNvPicPr>
          <p:nvPr/>
        </p:nvPicPr>
        <p:blipFill>
          <a:blip r:embed="rId2"/>
          <a:stretch>
            <a:fillRect/>
          </a:stretch>
        </p:blipFill>
        <p:spPr>
          <a:xfrm>
            <a:off x="7620" y="0"/>
            <a:ext cx="12192000" cy="6858000"/>
          </a:xfrm>
          <a:prstGeom prst="rect">
            <a:avLst/>
          </a:prstGeom>
        </p:spPr>
      </p:pic>
      <p:sp>
        <p:nvSpPr>
          <p:cNvPr id="4" name="TextBox 3">
            <a:extLst>
              <a:ext uri="{FF2B5EF4-FFF2-40B4-BE49-F238E27FC236}">
                <a16:creationId xmlns:a16="http://schemas.microsoft.com/office/drawing/2014/main" id="{BECCB80C-D02F-E34F-8FC1-91843EA2CF86}"/>
              </a:ext>
            </a:extLst>
          </p:cNvPr>
          <p:cNvSpPr txBox="1"/>
          <p:nvPr/>
        </p:nvSpPr>
        <p:spPr>
          <a:xfrm>
            <a:off x="207645" y="1547161"/>
            <a:ext cx="11452860" cy="1015663"/>
          </a:xfrm>
          <a:prstGeom prst="rect">
            <a:avLst/>
          </a:prstGeom>
          <a:noFill/>
        </p:spPr>
        <p:txBody>
          <a:bodyPr wrap="square" rtlCol="0">
            <a:spAutoFit/>
          </a:bodyPr>
          <a:lstStyle/>
          <a:p>
            <a:pPr algn="ctr"/>
            <a:r>
              <a:rPr lang="en-US" sz="6000" b="1" dirty="0">
                <a:solidFill>
                  <a:schemeClr val="bg1"/>
                </a:solidFill>
                <a:latin typeface="Trade Gothic LT Std" pitchFamily="2" charset="0"/>
              </a:rPr>
              <a:t>All Three = Loan Forgiveness</a:t>
            </a:r>
          </a:p>
        </p:txBody>
      </p:sp>
      <p:graphicFrame>
        <p:nvGraphicFramePr>
          <p:cNvPr id="6" name="Content Placeholder 3">
            <a:extLst>
              <a:ext uri="{FF2B5EF4-FFF2-40B4-BE49-F238E27FC236}">
                <a16:creationId xmlns:a16="http://schemas.microsoft.com/office/drawing/2014/main" id="{7938E502-BEFA-4DC2-B09F-B9B0AF4B3D9E}"/>
              </a:ext>
            </a:extLst>
          </p:cNvPr>
          <p:cNvGraphicFramePr>
            <a:graphicFrameLocks noGrp="1"/>
          </p:cNvGraphicFramePr>
          <p:nvPr>
            <p:extLst>
              <p:ext uri="{D42A27DB-BD31-4B8C-83A1-F6EECF244321}">
                <p14:modId xmlns:p14="http://schemas.microsoft.com/office/powerpoint/2010/main" val="2983954306"/>
              </p:ext>
            </p:extLst>
          </p:nvPr>
        </p:nvGraphicFramePr>
        <p:xfrm>
          <a:off x="1356322" y="2580411"/>
          <a:ext cx="9155506"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894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C8E8BD-D031-2840-AA51-63C5B04BC0B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41E7BC5-8C25-F94E-A320-6B61884ABBCD}"/>
              </a:ext>
            </a:extLst>
          </p:cNvPr>
          <p:cNvSpPr txBox="1"/>
          <p:nvPr/>
        </p:nvSpPr>
        <p:spPr>
          <a:xfrm>
            <a:off x="605790" y="316647"/>
            <a:ext cx="11212830" cy="1015663"/>
          </a:xfrm>
          <a:prstGeom prst="rect">
            <a:avLst/>
          </a:prstGeom>
          <a:noFill/>
        </p:spPr>
        <p:txBody>
          <a:bodyPr wrap="square" rtlCol="0">
            <a:spAutoFit/>
          </a:bodyPr>
          <a:lstStyle/>
          <a:p>
            <a:pPr algn="ctr"/>
            <a:r>
              <a:rPr lang="en-US" sz="6000" b="1" dirty="0">
                <a:solidFill>
                  <a:srgbClr val="E97726"/>
                </a:solidFill>
                <a:latin typeface="Trade Gothic LT Std" pitchFamily="2" charset="0"/>
              </a:rPr>
              <a:t>What about the TEPSLF?</a:t>
            </a:r>
          </a:p>
        </p:txBody>
      </p:sp>
      <p:sp>
        <p:nvSpPr>
          <p:cNvPr id="5" name="TextBox 4">
            <a:extLst>
              <a:ext uri="{FF2B5EF4-FFF2-40B4-BE49-F238E27FC236}">
                <a16:creationId xmlns:a16="http://schemas.microsoft.com/office/drawing/2014/main" id="{D83D4CEE-F5AA-7649-97F4-9A03F68EC8ED}"/>
              </a:ext>
            </a:extLst>
          </p:cNvPr>
          <p:cNvSpPr txBox="1"/>
          <p:nvPr/>
        </p:nvSpPr>
        <p:spPr>
          <a:xfrm>
            <a:off x="377190" y="1197620"/>
            <a:ext cx="11212830" cy="5940088"/>
          </a:xfrm>
          <a:prstGeom prst="rect">
            <a:avLst/>
          </a:prstGeom>
          <a:noFill/>
        </p:spPr>
        <p:txBody>
          <a:bodyPr wrap="square" rtlCol="0">
            <a:spAutoFit/>
          </a:bodyPr>
          <a:lstStyle/>
          <a:p>
            <a:pPr marL="0" indent="0" algn="ctr">
              <a:buNone/>
            </a:pPr>
            <a:r>
              <a:rPr lang="en-US" sz="2000" b="0" i="0" dirty="0">
                <a:solidFill>
                  <a:srgbClr val="212529"/>
                </a:solidFill>
                <a:effectLst/>
              </a:rPr>
              <a:t>The temporary/limited PSLF waiver refers to the time-limited changes to Public Service Loan Forgiveness (PSLF) Program rules that allow borrowers to receive credit for past periods of repayment that would otherwise not qualify for PSLF. This opportunity ends on Oct. 31, 2022.</a:t>
            </a:r>
          </a:p>
          <a:p>
            <a:pPr marL="0" indent="0" algn="ctr">
              <a:buNone/>
            </a:pPr>
            <a:endParaRPr lang="en-US" sz="2000" dirty="0">
              <a:solidFill>
                <a:srgbClr val="212529"/>
              </a:solidFill>
            </a:endParaRPr>
          </a:p>
          <a:p>
            <a:pPr marL="0" indent="0" algn="ctr">
              <a:buNone/>
            </a:pPr>
            <a:r>
              <a:rPr lang="en-US" sz="2000" dirty="0">
                <a:solidFill>
                  <a:srgbClr val="212529"/>
                </a:solidFill>
              </a:rPr>
              <a:t>The waiver will give you automatic credit towards the 120 payments </a:t>
            </a:r>
            <a:r>
              <a:rPr lang="en-US" sz="2000" b="0" i="0" dirty="0">
                <a:solidFill>
                  <a:srgbClr val="212529"/>
                </a:solidFill>
                <a:effectLst/>
              </a:rPr>
              <a:t>only if the employer listed on your form was determined to be a qualifying employer, but you originally did not receive credit because you (1) didn’t have the right kind of loan, (2) weren’t in the right repayment plan, (3) made the payment late, or (4) did not pay the full amount due.</a:t>
            </a:r>
          </a:p>
          <a:p>
            <a:pPr marL="0" indent="0" algn="ctr">
              <a:buNone/>
            </a:pPr>
            <a:endParaRPr lang="en-US" sz="2000" dirty="0">
              <a:solidFill>
                <a:srgbClr val="212529"/>
              </a:solidFill>
            </a:endParaRPr>
          </a:p>
          <a:p>
            <a:pPr marL="0" indent="0" algn="ctr">
              <a:buNone/>
            </a:pPr>
            <a:r>
              <a:rPr lang="en-US" sz="2000" b="0" i="0" dirty="0">
                <a:solidFill>
                  <a:srgbClr val="212529"/>
                </a:solidFill>
                <a:effectLst/>
              </a:rPr>
              <a:t>If you consolidate due to FFEL/Perkins, etc</a:t>
            </a:r>
            <a:r>
              <a:rPr lang="en-US" sz="2000" dirty="0">
                <a:solidFill>
                  <a:srgbClr val="212529"/>
                </a:solidFill>
              </a:rPr>
              <a:t>., your previous payments will be accounted for on your new consolidation loan as long as those previous payments were made after October 1, 2007. The TEPSLF only counts payments made after October 1, 2007.</a:t>
            </a:r>
          </a:p>
          <a:p>
            <a:pPr marL="0" indent="0" algn="ctr">
              <a:buNone/>
            </a:pPr>
            <a:endParaRPr lang="en-US" sz="2000" b="0" i="0" dirty="0">
              <a:solidFill>
                <a:srgbClr val="E97726"/>
              </a:solidFill>
              <a:effectLst/>
            </a:endParaRPr>
          </a:p>
          <a:p>
            <a:pPr marL="0" indent="0" algn="ctr">
              <a:buNone/>
            </a:pPr>
            <a:r>
              <a:rPr lang="en-US" sz="2000" dirty="0">
                <a:solidFill>
                  <a:srgbClr val="E97726"/>
                </a:solidFill>
              </a:rPr>
              <a:t>What about parent plus loans? Yes and no!</a:t>
            </a:r>
          </a:p>
          <a:p>
            <a:pPr marL="0" indent="0" algn="ctr">
              <a:buNone/>
            </a:pPr>
            <a:r>
              <a:rPr lang="en-US" sz="2000" b="0" i="0" dirty="0">
                <a:effectLst/>
              </a:rPr>
              <a:t>If you took out a parent plus loan AND also have your own loans, you must consolidate into a new direct consolidat</a:t>
            </a:r>
            <a:r>
              <a:rPr lang="en-US" sz="2000" dirty="0"/>
              <a:t>ed loan. Then that loan will be considered. IF you only took out a parent plus loan for your child, then NO it is not eligible.</a:t>
            </a:r>
            <a:endParaRPr lang="en-US" sz="2000" b="0" i="0" dirty="0">
              <a:effectLst/>
            </a:endParaRPr>
          </a:p>
          <a:p>
            <a:pPr marL="0" indent="0" algn="ctr">
              <a:buNone/>
            </a:pPr>
            <a:endParaRPr lang="en-US" sz="2000" dirty="0">
              <a:solidFill>
                <a:srgbClr val="212529"/>
              </a:solidFill>
            </a:endParaRPr>
          </a:p>
          <a:p>
            <a:pPr marL="0" indent="0" algn="ctr">
              <a:buNone/>
            </a:pPr>
            <a:endParaRPr lang="en-US" sz="2000" dirty="0"/>
          </a:p>
        </p:txBody>
      </p:sp>
    </p:spTree>
    <p:extLst>
      <p:ext uri="{BB962C8B-B14F-4D97-AF65-F5344CB8AC3E}">
        <p14:creationId xmlns:p14="http://schemas.microsoft.com/office/powerpoint/2010/main" val="2651899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5C146E-EFBB-3648-8805-E2CE90410A4A}"/>
              </a:ext>
            </a:extLst>
          </p:cNvPr>
          <p:cNvPicPr>
            <a:picLocks noChangeAspect="1"/>
          </p:cNvPicPr>
          <p:nvPr/>
        </p:nvPicPr>
        <p:blipFill>
          <a:blip r:embed="rId2"/>
          <a:stretch>
            <a:fillRect/>
          </a:stretch>
        </p:blipFill>
        <p:spPr>
          <a:xfrm>
            <a:off x="0" y="114300"/>
            <a:ext cx="12192000" cy="6858000"/>
          </a:xfrm>
          <a:prstGeom prst="rect">
            <a:avLst/>
          </a:prstGeom>
        </p:spPr>
      </p:pic>
      <p:sp>
        <p:nvSpPr>
          <p:cNvPr id="4" name="TextBox 3">
            <a:extLst>
              <a:ext uri="{FF2B5EF4-FFF2-40B4-BE49-F238E27FC236}">
                <a16:creationId xmlns:a16="http://schemas.microsoft.com/office/drawing/2014/main" id="{3E044D94-C57E-294F-8A89-7DF2FA9C204D}"/>
              </a:ext>
            </a:extLst>
          </p:cNvPr>
          <p:cNvSpPr txBox="1"/>
          <p:nvPr/>
        </p:nvSpPr>
        <p:spPr>
          <a:xfrm>
            <a:off x="2153446" y="295455"/>
            <a:ext cx="9436573" cy="923330"/>
          </a:xfrm>
          <a:prstGeom prst="rect">
            <a:avLst/>
          </a:prstGeom>
          <a:noFill/>
        </p:spPr>
        <p:txBody>
          <a:bodyPr wrap="square" rtlCol="0">
            <a:spAutoFit/>
          </a:bodyPr>
          <a:lstStyle/>
          <a:p>
            <a:r>
              <a:rPr lang="en-US" sz="5400" b="1" dirty="0">
                <a:solidFill>
                  <a:srgbClr val="E97726"/>
                </a:solidFill>
                <a:latin typeface="Trade Gothic LT Std" pitchFamily="2" charset="0"/>
              </a:rPr>
              <a:t>Jax The Jaguar- Modeling PSLF</a:t>
            </a:r>
          </a:p>
        </p:txBody>
      </p:sp>
      <p:sp>
        <p:nvSpPr>
          <p:cNvPr id="5" name="TextBox 4">
            <a:extLst>
              <a:ext uri="{FF2B5EF4-FFF2-40B4-BE49-F238E27FC236}">
                <a16:creationId xmlns:a16="http://schemas.microsoft.com/office/drawing/2014/main" id="{4D464284-F5D8-BB44-A445-F13CCC426218}"/>
              </a:ext>
            </a:extLst>
          </p:cNvPr>
          <p:cNvSpPr txBox="1"/>
          <p:nvPr/>
        </p:nvSpPr>
        <p:spPr>
          <a:xfrm>
            <a:off x="5989329" y="1218785"/>
            <a:ext cx="5600690" cy="4524315"/>
          </a:xfrm>
          <a:prstGeom prst="rect">
            <a:avLst/>
          </a:prstGeom>
          <a:noFill/>
        </p:spPr>
        <p:txBody>
          <a:bodyPr wrap="square" rtlCol="0">
            <a:spAutoFit/>
          </a:bodyPr>
          <a:lstStyle/>
          <a:p>
            <a:pPr marL="571500" indent="-571500">
              <a:buFont typeface="Arial" panose="020B0604020202020204" pitchFamily="34" charset="0"/>
              <a:buChar char="•"/>
            </a:pPr>
            <a:r>
              <a:rPr lang="en-US" sz="3200" dirty="0">
                <a:solidFill>
                  <a:srgbClr val="E97726"/>
                </a:solidFill>
                <a:latin typeface="Trade Gothic LT Std" pitchFamily="2" charset="0"/>
              </a:rPr>
              <a:t>Single with no dependents</a:t>
            </a:r>
          </a:p>
          <a:p>
            <a:pPr marL="571500" indent="-571500">
              <a:buFont typeface="Arial" panose="020B0604020202020204" pitchFamily="34" charset="0"/>
              <a:buChar char="•"/>
            </a:pPr>
            <a:r>
              <a:rPr lang="en-US" sz="3200" dirty="0">
                <a:solidFill>
                  <a:srgbClr val="E97726"/>
                </a:solidFill>
                <a:latin typeface="Trade Gothic LT Std" pitchFamily="2" charset="0"/>
              </a:rPr>
              <a:t>Has an AGI of $35,000 that rises at 5% a year</a:t>
            </a:r>
          </a:p>
          <a:p>
            <a:pPr marL="571500" indent="-571500">
              <a:buFont typeface="Arial" panose="020B0604020202020204" pitchFamily="34" charset="0"/>
              <a:buChar char="•"/>
            </a:pPr>
            <a:r>
              <a:rPr lang="en-US" sz="3200" dirty="0">
                <a:solidFill>
                  <a:srgbClr val="E97726"/>
                </a:solidFill>
                <a:latin typeface="Trade Gothic LT Std" pitchFamily="2" charset="0"/>
              </a:rPr>
              <a:t>Has $50,000 in Direct Loan Debt ($23,000 subsidized loan debt), all of which has a 6% interest rate</a:t>
            </a:r>
          </a:p>
          <a:p>
            <a:pPr marL="571500" indent="-571500">
              <a:buFont typeface="Arial" panose="020B0604020202020204" pitchFamily="34" charset="0"/>
              <a:buChar char="•"/>
            </a:pPr>
            <a:r>
              <a:rPr lang="en-US" sz="3200" dirty="0">
                <a:solidFill>
                  <a:srgbClr val="E97726"/>
                </a:solidFill>
                <a:latin typeface="Trade Gothic LT Std" pitchFamily="2" charset="0"/>
              </a:rPr>
              <a:t>Borrowed for graduate school</a:t>
            </a:r>
          </a:p>
        </p:txBody>
      </p:sp>
      <p:grpSp>
        <p:nvGrpSpPr>
          <p:cNvPr id="6" name="Group 5">
            <a:extLst>
              <a:ext uri="{FF2B5EF4-FFF2-40B4-BE49-F238E27FC236}">
                <a16:creationId xmlns:a16="http://schemas.microsoft.com/office/drawing/2014/main" id="{A743448B-0AA7-43E8-9200-2F01C46C6ED9}"/>
              </a:ext>
            </a:extLst>
          </p:cNvPr>
          <p:cNvGrpSpPr/>
          <p:nvPr/>
        </p:nvGrpSpPr>
        <p:grpSpPr>
          <a:xfrm>
            <a:off x="3249940" y="2839759"/>
            <a:ext cx="2438399" cy="2971802"/>
            <a:chOff x="3478213" y="1268413"/>
            <a:chExt cx="2051050" cy="3375025"/>
          </a:xfrm>
          <a:solidFill>
            <a:sysClr val="window" lastClr="FFFFFF">
              <a:lumMod val="65000"/>
            </a:sysClr>
          </a:solidFill>
        </p:grpSpPr>
        <p:sp>
          <p:nvSpPr>
            <p:cNvPr id="7" name="Freeform 5">
              <a:extLst>
                <a:ext uri="{FF2B5EF4-FFF2-40B4-BE49-F238E27FC236}">
                  <a16:creationId xmlns:a16="http://schemas.microsoft.com/office/drawing/2014/main" id="{7EFC988B-358E-4C00-A07A-BB2F998C5F77}"/>
                </a:ext>
              </a:extLst>
            </p:cNvPr>
            <p:cNvSpPr>
              <a:spLocks noEditPoints="1"/>
            </p:cNvSpPr>
            <p:nvPr/>
          </p:nvSpPr>
          <p:spPr bwMode="auto">
            <a:xfrm>
              <a:off x="4160838" y="1268413"/>
              <a:ext cx="685800" cy="696913"/>
            </a:xfrm>
            <a:custGeom>
              <a:avLst/>
              <a:gdLst/>
              <a:ahLst/>
              <a:cxnLst>
                <a:cxn ang="0">
                  <a:pos x="161" y="328"/>
                </a:cxn>
                <a:cxn ang="0">
                  <a:pos x="323" y="164"/>
                </a:cxn>
                <a:cxn ang="0">
                  <a:pos x="161" y="0"/>
                </a:cxn>
                <a:cxn ang="0">
                  <a:pos x="0" y="164"/>
                </a:cxn>
                <a:cxn ang="0">
                  <a:pos x="161" y="328"/>
                </a:cxn>
                <a:cxn ang="0">
                  <a:pos x="161" y="328"/>
                </a:cxn>
                <a:cxn ang="0">
                  <a:pos x="161" y="328"/>
                </a:cxn>
              </a:cxnLst>
              <a:rect l="0" t="0" r="r" b="b"/>
              <a:pathLst>
                <a:path w="323" h="328">
                  <a:moveTo>
                    <a:pt x="161" y="328"/>
                  </a:moveTo>
                  <a:cubicBezTo>
                    <a:pt x="251" y="327"/>
                    <a:pt x="323" y="254"/>
                    <a:pt x="323" y="164"/>
                  </a:cubicBezTo>
                  <a:cubicBezTo>
                    <a:pt x="323" y="75"/>
                    <a:pt x="251" y="2"/>
                    <a:pt x="161" y="0"/>
                  </a:cubicBezTo>
                  <a:cubicBezTo>
                    <a:pt x="72" y="2"/>
                    <a:pt x="0" y="75"/>
                    <a:pt x="0" y="164"/>
                  </a:cubicBezTo>
                  <a:cubicBezTo>
                    <a:pt x="0" y="254"/>
                    <a:pt x="72" y="327"/>
                    <a:pt x="161" y="328"/>
                  </a:cubicBezTo>
                  <a:close/>
                  <a:moveTo>
                    <a:pt x="161" y="328"/>
                  </a:moveTo>
                  <a:cubicBezTo>
                    <a:pt x="161" y="328"/>
                    <a:pt x="161" y="328"/>
                    <a:pt x="161" y="328"/>
                  </a:cubicBezTo>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defTabSz="1828434" eaLnBrk="1" fontAlgn="auto" hangingPunct="1">
                <a:spcBef>
                  <a:spcPts val="0"/>
                </a:spcBef>
                <a:spcAft>
                  <a:spcPts val="0"/>
                </a:spcAft>
                <a:defRPr/>
              </a:pPr>
              <a:endParaRPr lang="en-US" sz="3600" kern="0" dirty="0">
                <a:solidFill>
                  <a:srgbClr val="445469"/>
                </a:solidFill>
                <a:latin typeface="Lato Light"/>
                <a:cs typeface="+mn-cs"/>
              </a:endParaRPr>
            </a:p>
          </p:txBody>
        </p:sp>
        <p:sp>
          <p:nvSpPr>
            <p:cNvPr id="8" name="Freeform 6">
              <a:extLst>
                <a:ext uri="{FF2B5EF4-FFF2-40B4-BE49-F238E27FC236}">
                  <a16:creationId xmlns:a16="http://schemas.microsoft.com/office/drawing/2014/main" id="{37EE80EA-46B2-4CF4-8446-A37D021677CB}"/>
                </a:ext>
              </a:extLst>
            </p:cNvPr>
            <p:cNvSpPr>
              <a:spLocks/>
            </p:cNvSpPr>
            <p:nvPr/>
          </p:nvSpPr>
          <p:spPr bwMode="auto">
            <a:xfrm>
              <a:off x="3478213" y="1987550"/>
              <a:ext cx="2051050" cy="2655888"/>
            </a:xfrm>
            <a:custGeom>
              <a:avLst/>
              <a:gdLst/>
              <a:ahLst/>
              <a:cxnLst>
                <a:cxn ang="0">
                  <a:pos x="901" y="261"/>
                </a:cxn>
                <a:cxn ang="0">
                  <a:pos x="769" y="256"/>
                </a:cxn>
                <a:cxn ang="0">
                  <a:pos x="740" y="213"/>
                </a:cxn>
                <a:cxn ang="0">
                  <a:pos x="623" y="62"/>
                </a:cxn>
                <a:cxn ang="0">
                  <a:pos x="524" y="0"/>
                </a:cxn>
                <a:cxn ang="0">
                  <a:pos x="524" y="0"/>
                </a:cxn>
                <a:cxn ang="0">
                  <a:pos x="484" y="41"/>
                </a:cxn>
                <a:cxn ang="0">
                  <a:pos x="482" y="40"/>
                </a:cxn>
                <a:cxn ang="0">
                  <a:pos x="524" y="312"/>
                </a:cxn>
                <a:cxn ang="0">
                  <a:pos x="484" y="366"/>
                </a:cxn>
                <a:cxn ang="0">
                  <a:pos x="484" y="366"/>
                </a:cxn>
                <a:cxn ang="0">
                  <a:pos x="482" y="365"/>
                </a:cxn>
                <a:cxn ang="0">
                  <a:pos x="481" y="366"/>
                </a:cxn>
                <a:cxn ang="0">
                  <a:pos x="481" y="366"/>
                </a:cxn>
                <a:cxn ang="0">
                  <a:pos x="441" y="312"/>
                </a:cxn>
                <a:cxn ang="0">
                  <a:pos x="482" y="40"/>
                </a:cxn>
                <a:cxn ang="0">
                  <a:pos x="481" y="41"/>
                </a:cxn>
                <a:cxn ang="0">
                  <a:pos x="441" y="0"/>
                </a:cxn>
                <a:cxn ang="0">
                  <a:pos x="441" y="0"/>
                </a:cxn>
                <a:cxn ang="0">
                  <a:pos x="342" y="62"/>
                </a:cxn>
                <a:cxn ang="0">
                  <a:pos x="225" y="213"/>
                </a:cxn>
                <a:cxn ang="0">
                  <a:pos x="196" y="256"/>
                </a:cxn>
                <a:cxn ang="0">
                  <a:pos x="64" y="261"/>
                </a:cxn>
                <a:cxn ang="0">
                  <a:pos x="0" y="325"/>
                </a:cxn>
                <a:cxn ang="0">
                  <a:pos x="64" y="389"/>
                </a:cxn>
                <a:cxn ang="0">
                  <a:pos x="64" y="389"/>
                </a:cxn>
                <a:cxn ang="0">
                  <a:pos x="256" y="371"/>
                </a:cxn>
                <a:cxn ang="0">
                  <a:pos x="313" y="311"/>
                </a:cxn>
                <a:cxn ang="0">
                  <a:pos x="313" y="500"/>
                </a:cxn>
                <a:cxn ang="0">
                  <a:pos x="312" y="564"/>
                </a:cxn>
                <a:cxn ang="0">
                  <a:pos x="311" y="1174"/>
                </a:cxn>
                <a:cxn ang="0">
                  <a:pos x="398" y="1250"/>
                </a:cxn>
                <a:cxn ang="0">
                  <a:pos x="474" y="1174"/>
                </a:cxn>
                <a:cxn ang="0">
                  <a:pos x="474" y="650"/>
                </a:cxn>
                <a:cxn ang="0">
                  <a:pos x="482" y="650"/>
                </a:cxn>
                <a:cxn ang="0">
                  <a:pos x="491" y="650"/>
                </a:cxn>
                <a:cxn ang="0">
                  <a:pos x="491" y="1174"/>
                </a:cxn>
                <a:cxn ang="0">
                  <a:pos x="566" y="1250"/>
                </a:cxn>
                <a:cxn ang="0">
                  <a:pos x="654" y="1174"/>
                </a:cxn>
                <a:cxn ang="0">
                  <a:pos x="653" y="564"/>
                </a:cxn>
                <a:cxn ang="0">
                  <a:pos x="652" y="500"/>
                </a:cxn>
                <a:cxn ang="0">
                  <a:pos x="652" y="311"/>
                </a:cxn>
                <a:cxn ang="0">
                  <a:pos x="709" y="371"/>
                </a:cxn>
                <a:cxn ang="0">
                  <a:pos x="901" y="389"/>
                </a:cxn>
                <a:cxn ang="0">
                  <a:pos x="901" y="389"/>
                </a:cxn>
                <a:cxn ang="0">
                  <a:pos x="965" y="325"/>
                </a:cxn>
                <a:cxn ang="0">
                  <a:pos x="901" y="261"/>
                </a:cxn>
              </a:cxnLst>
              <a:rect l="0" t="0" r="r" b="b"/>
              <a:pathLst>
                <a:path w="965" h="1250">
                  <a:moveTo>
                    <a:pt x="901" y="261"/>
                  </a:moveTo>
                  <a:cubicBezTo>
                    <a:pt x="854" y="261"/>
                    <a:pt x="795" y="259"/>
                    <a:pt x="769" y="256"/>
                  </a:cubicBezTo>
                  <a:cubicBezTo>
                    <a:pt x="761" y="245"/>
                    <a:pt x="749" y="227"/>
                    <a:pt x="740" y="213"/>
                  </a:cubicBezTo>
                  <a:cubicBezTo>
                    <a:pt x="706" y="162"/>
                    <a:pt x="667" y="103"/>
                    <a:pt x="623" y="62"/>
                  </a:cubicBezTo>
                  <a:cubicBezTo>
                    <a:pt x="591" y="31"/>
                    <a:pt x="562" y="10"/>
                    <a:pt x="524" y="0"/>
                  </a:cubicBezTo>
                  <a:cubicBezTo>
                    <a:pt x="524" y="0"/>
                    <a:pt x="524" y="0"/>
                    <a:pt x="524" y="0"/>
                  </a:cubicBezTo>
                  <a:cubicBezTo>
                    <a:pt x="484" y="41"/>
                    <a:pt x="484" y="41"/>
                    <a:pt x="484" y="41"/>
                  </a:cubicBezTo>
                  <a:cubicBezTo>
                    <a:pt x="482" y="40"/>
                    <a:pt x="482" y="40"/>
                    <a:pt x="482" y="40"/>
                  </a:cubicBezTo>
                  <a:cubicBezTo>
                    <a:pt x="524" y="312"/>
                    <a:pt x="524" y="312"/>
                    <a:pt x="524" y="312"/>
                  </a:cubicBezTo>
                  <a:cubicBezTo>
                    <a:pt x="484" y="366"/>
                    <a:pt x="484" y="366"/>
                    <a:pt x="484" y="366"/>
                  </a:cubicBezTo>
                  <a:cubicBezTo>
                    <a:pt x="484" y="366"/>
                    <a:pt x="484" y="366"/>
                    <a:pt x="484" y="366"/>
                  </a:cubicBezTo>
                  <a:cubicBezTo>
                    <a:pt x="482" y="365"/>
                    <a:pt x="482" y="365"/>
                    <a:pt x="482" y="365"/>
                  </a:cubicBezTo>
                  <a:cubicBezTo>
                    <a:pt x="481" y="366"/>
                    <a:pt x="481" y="366"/>
                    <a:pt x="481" y="366"/>
                  </a:cubicBezTo>
                  <a:cubicBezTo>
                    <a:pt x="481" y="366"/>
                    <a:pt x="481" y="366"/>
                    <a:pt x="481" y="366"/>
                  </a:cubicBezTo>
                  <a:cubicBezTo>
                    <a:pt x="441" y="312"/>
                    <a:pt x="441" y="312"/>
                    <a:pt x="441" y="312"/>
                  </a:cubicBezTo>
                  <a:cubicBezTo>
                    <a:pt x="482" y="40"/>
                    <a:pt x="482" y="40"/>
                    <a:pt x="482" y="40"/>
                  </a:cubicBezTo>
                  <a:cubicBezTo>
                    <a:pt x="481" y="41"/>
                    <a:pt x="481" y="41"/>
                    <a:pt x="481" y="41"/>
                  </a:cubicBezTo>
                  <a:cubicBezTo>
                    <a:pt x="441" y="0"/>
                    <a:pt x="441" y="0"/>
                    <a:pt x="441" y="0"/>
                  </a:cubicBezTo>
                  <a:cubicBezTo>
                    <a:pt x="441" y="0"/>
                    <a:pt x="441" y="0"/>
                    <a:pt x="441" y="0"/>
                  </a:cubicBezTo>
                  <a:cubicBezTo>
                    <a:pt x="403" y="10"/>
                    <a:pt x="374" y="31"/>
                    <a:pt x="342" y="62"/>
                  </a:cubicBezTo>
                  <a:cubicBezTo>
                    <a:pt x="298" y="103"/>
                    <a:pt x="259" y="162"/>
                    <a:pt x="225" y="213"/>
                  </a:cubicBezTo>
                  <a:cubicBezTo>
                    <a:pt x="216" y="227"/>
                    <a:pt x="204" y="245"/>
                    <a:pt x="196" y="256"/>
                  </a:cubicBezTo>
                  <a:cubicBezTo>
                    <a:pt x="170" y="259"/>
                    <a:pt x="111" y="261"/>
                    <a:pt x="64" y="261"/>
                  </a:cubicBezTo>
                  <a:cubicBezTo>
                    <a:pt x="29" y="261"/>
                    <a:pt x="0" y="290"/>
                    <a:pt x="0" y="325"/>
                  </a:cubicBezTo>
                  <a:cubicBezTo>
                    <a:pt x="0" y="360"/>
                    <a:pt x="29" y="389"/>
                    <a:pt x="64" y="389"/>
                  </a:cubicBezTo>
                  <a:cubicBezTo>
                    <a:pt x="64" y="389"/>
                    <a:pt x="64" y="389"/>
                    <a:pt x="64" y="389"/>
                  </a:cubicBezTo>
                  <a:cubicBezTo>
                    <a:pt x="219" y="389"/>
                    <a:pt x="246" y="376"/>
                    <a:pt x="256" y="371"/>
                  </a:cubicBezTo>
                  <a:cubicBezTo>
                    <a:pt x="276" y="362"/>
                    <a:pt x="290" y="344"/>
                    <a:pt x="313" y="311"/>
                  </a:cubicBezTo>
                  <a:cubicBezTo>
                    <a:pt x="313" y="500"/>
                    <a:pt x="313" y="500"/>
                    <a:pt x="313" y="500"/>
                  </a:cubicBezTo>
                  <a:cubicBezTo>
                    <a:pt x="313" y="528"/>
                    <a:pt x="309" y="560"/>
                    <a:pt x="312" y="564"/>
                  </a:cubicBezTo>
                  <a:cubicBezTo>
                    <a:pt x="311" y="567"/>
                    <a:pt x="311" y="1174"/>
                    <a:pt x="311" y="1174"/>
                  </a:cubicBezTo>
                  <a:cubicBezTo>
                    <a:pt x="311" y="1216"/>
                    <a:pt x="357" y="1250"/>
                    <a:pt x="398" y="1250"/>
                  </a:cubicBezTo>
                  <a:cubicBezTo>
                    <a:pt x="440" y="1250"/>
                    <a:pt x="474" y="1216"/>
                    <a:pt x="474" y="1174"/>
                  </a:cubicBezTo>
                  <a:cubicBezTo>
                    <a:pt x="474" y="650"/>
                    <a:pt x="474" y="650"/>
                    <a:pt x="474" y="650"/>
                  </a:cubicBezTo>
                  <a:cubicBezTo>
                    <a:pt x="482" y="650"/>
                    <a:pt x="482" y="650"/>
                    <a:pt x="482" y="650"/>
                  </a:cubicBezTo>
                  <a:cubicBezTo>
                    <a:pt x="491" y="650"/>
                    <a:pt x="491" y="650"/>
                    <a:pt x="491" y="650"/>
                  </a:cubicBezTo>
                  <a:cubicBezTo>
                    <a:pt x="491" y="1174"/>
                    <a:pt x="491" y="1174"/>
                    <a:pt x="491" y="1174"/>
                  </a:cubicBezTo>
                  <a:cubicBezTo>
                    <a:pt x="491" y="1216"/>
                    <a:pt x="525" y="1250"/>
                    <a:pt x="566" y="1250"/>
                  </a:cubicBezTo>
                  <a:cubicBezTo>
                    <a:pt x="608" y="1250"/>
                    <a:pt x="654" y="1216"/>
                    <a:pt x="654" y="1174"/>
                  </a:cubicBezTo>
                  <a:cubicBezTo>
                    <a:pt x="654" y="1174"/>
                    <a:pt x="654" y="567"/>
                    <a:pt x="653" y="564"/>
                  </a:cubicBezTo>
                  <a:cubicBezTo>
                    <a:pt x="656" y="560"/>
                    <a:pt x="652" y="528"/>
                    <a:pt x="652" y="500"/>
                  </a:cubicBezTo>
                  <a:cubicBezTo>
                    <a:pt x="652" y="311"/>
                    <a:pt x="652" y="311"/>
                    <a:pt x="652" y="311"/>
                  </a:cubicBezTo>
                  <a:cubicBezTo>
                    <a:pt x="675" y="344"/>
                    <a:pt x="689" y="362"/>
                    <a:pt x="709" y="371"/>
                  </a:cubicBezTo>
                  <a:cubicBezTo>
                    <a:pt x="719" y="376"/>
                    <a:pt x="746" y="389"/>
                    <a:pt x="901" y="389"/>
                  </a:cubicBezTo>
                  <a:cubicBezTo>
                    <a:pt x="901" y="389"/>
                    <a:pt x="901" y="389"/>
                    <a:pt x="901" y="389"/>
                  </a:cubicBezTo>
                  <a:cubicBezTo>
                    <a:pt x="936" y="389"/>
                    <a:pt x="965" y="360"/>
                    <a:pt x="965" y="325"/>
                  </a:cubicBezTo>
                  <a:cubicBezTo>
                    <a:pt x="965" y="290"/>
                    <a:pt x="936" y="261"/>
                    <a:pt x="901" y="261"/>
                  </a:cubicBez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defTabSz="1828434" eaLnBrk="1" fontAlgn="auto" hangingPunct="1">
                <a:spcBef>
                  <a:spcPts val="0"/>
                </a:spcBef>
                <a:spcAft>
                  <a:spcPts val="0"/>
                </a:spcAft>
                <a:defRPr/>
              </a:pPr>
              <a:endParaRPr lang="en-US" sz="3600" kern="0" dirty="0">
                <a:solidFill>
                  <a:srgbClr val="445469"/>
                </a:solidFill>
                <a:latin typeface="Lato Light"/>
                <a:cs typeface="+mn-cs"/>
              </a:endParaRPr>
            </a:p>
          </p:txBody>
        </p:sp>
      </p:grpSp>
      <p:sp>
        <p:nvSpPr>
          <p:cNvPr id="9" name="Freeform 204">
            <a:extLst>
              <a:ext uri="{FF2B5EF4-FFF2-40B4-BE49-F238E27FC236}">
                <a16:creationId xmlns:a16="http://schemas.microsoft.com/office/drawing/2014/main" id="{E32C9C4C-2807-43D5-B1D4-1B69FB74AF81}"/>
              </a:ext>
            </a:extLst>
          </p:cNvPr>
          <p:cNvSpPr>
            <a:spLocks noEditPoints="1"/>
          </p:cNvSpPr>
          <p:nvPr/>
        </p:nvSpPr>
        <p:spPr bwMode="auto">
          <a:xfrm>
            <a:off x="5127317" y="3026013"/>
            <a:ext cx="862012" cy="736600"/>
          </a:xfrm>
          <a:custGeom>
            <a:avLst/>
            <a:gdLst/>
            <a:ahLst/>
            <a:cxnLst>
              <a:cxn ang="0">
                <a:pos x="86" y="15"/>
              </a:cxn>
              <a:cxn ang="0">
                <a:pos x="44" y="29"/>
              </a:cxn>
              <a:cxn ang="0">
                <a:pos x="43" y="29"/>
              </a:cxn>
              <a:cxn ang="0">
                <a:pos x="43" y="29"/>
              </a:cxn>
              <a:cxn ang="0">
                <a:pos x="18" y="21"/>
              </a:cxn>
              <a:cxn ang="0">
                <a:pos x="14" y="32"/>
              </a:cxn>
              <a:cxn ang="0">
                <a:pos x="17" y="36"/>
              </a:cxn>
              <a:cxn ang="0">
                <a:pos x="15" y="40"/>
              </a:cxn>
              <a:cxn ang="0">
                <a:pos x="17" y="56"/>
              </a:cxn>
              <a:cxn ang="0">
                <a:pos x="16" y="57"/>
              </a:cxn>
              <a:cxn ang="0">
                <a:pos x="16" y="58"/>
              </a:cxn>
              <a:cxn ang="0">
                <a:pos x="8" y="58"/>
              </a:cxn>
              <a:cxn ang="0">
                <a:pos x="7" y="57"/>
              </a:cxn>
              <a:cxn ang="0">
                <a:pos x="7" y="56"/>
              </a:cxn>
              <a:cxn ang="0">
                <a:pos x="9" y="40"/>
              </a:cxn>
              <a:cxn ang="0">
                <a:pos x="7" y="36"/>
              </a:cxn>
              <a:cxn ang="0">
                <a:pos x="10" y="32"/>
              </a:cxn>
              <a:cxn ang="0">
                <a:pos x="13" y="19"/>
              </a:cxn>
              <a:cxn ang="0">
                <a:pos x="1" y="15"/>
              </a:cxn>
              <a:cxn ang="0">
                <a:pos x="0" y="14"/>
              </a:cxn>
              <a:cxn ang="0">
                <a:pos x="1" y="13"/>
              </a:cxn>
              <a:cxn ang="0">
                <a:pos x="43" y="0"/>
              </a:cxn>
              <a:cxn ang="0">
                <a:pos x="43" y="0"/>
              </a:cxn>
              <a:cxn ang="0">
                <a:pos x="44" y="0"/>
              </a:cxn>
              <a:cxn ang="0">
                <a:pos x="86" y="13"/>
              </a:cxn>
              <a:cxn ang="0">
                <a:pos x="87" y="14"/>
              </a:cxn>
              <a:cxn ang="0">
                <a:pos x="86" y="15"/>
              </a:cxn>
              <a:cxn ang="0">
                <a:pos x="68" y="38"/>
              </a:cxn>
              <a:cxn ang="0">
                <a:pos x="43" y="48"/>
              </a:cxn>
              <a:cxn ang="0">
                <a:pos x="19" y="38"/>
              </a:cxn>
              <a:cxn ang="0">
                <a:pos x="20" y="26"/>
              </a:cxn>
              <a:cxn ang="0">
                <a:pos x="42" y="33"/>
              </a:cxn>
              <a:cxn ang="0">
                <a:pos x="43" y="34"/>
              </a:cxn>
              <a:cxn ang="0">
                <a:pos x="45" y="33"/>
              </a:cxn>
              <a:cxn ang="0">
                <a:pos x="67" y="26"/>
              </a:cxn>
              <a:cxn ang="0">
                <a:pos x="68" y="38"/>
              </a:cxn>
            </a:cxnLst>
            <a:rect l="0" t="0" r="r" b="b"/>
            <a:pathLst>
              <a:path w="87" h="58">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00B0F0"/>
          </a:solid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defTabSz="1031626" eaLnBrk="1" fontAlgn="auto" hangingPunct="1">
              <a:spcBef>
                <a:spcPts val="0"/>
              </a:spcBef>
              <a:spcAft>
                <a:spcPts val="0"/>
              </a:spcAft>
              <a:defRPr/>
            </a:pPr>
            <a:endParaRPr lang="en-US" sz="2000" kern="0" dirty="0">
              <a:solidFill>
                <a:srgbClr val="262626"/>
              </a:solidFill>
              <a:latin typeface="Arial"/>
            </a:endParaRPr>
          </a:p>
        </p:txBody>
      </p:sp>
      <p:grpSp>
        <p:nvGrpSpPr>
          <p:cNvPr id="10" name="Group 9">
            <a:extLst>
              <a:ext uri="{FF2B5EF4-FFF2-40B4-BE49-F238E27FC236}">
                <a16:creationId xmlns:a16="http://schemas.microsoft.com/office/drawing/2014/main" id="{D5687B27-9DE1-4E56-885C-BA67E8A55FBF}"/>
              </a:ext>
            </a:extLst>
          </p:cNvPr>
          <p:cNvGrpSpPr/>
          <p:nvPr/>
        </p:nvGrpSpPr>
        <p:grpSpPr>
          <a:xfrm>
            <a:off x="2668908" y="2915270"/>
            <a:ext cx="1240947" cy="3828430"/>
            <a:chOff x="-35863" y="-9535649"/>
            <a:chExt cx="3840163" cy="12686836"/>
          </a:xfrm>
          <a:solidFill>
            <a:srgbClr val="1DB1F5"/>
          </a:solidFill>
        </p:grpSpPr>
        <p:sp>
          <p:nvSpPr>
            <p:cNvPr id="11" name="Freeform 15">
              <a:extLst>
                <a:ext uri="{FF2B5EF4-FFF2-40B4-BE49-F238E27FC236}">
                  <a16:creationId xmlns:a16="http://schemas.microsoft.com/office/drawing/2014/main" id="{9E18D023-7D82-4022-B9C5-8CC9CFA741DF}"/>
                </a:ext>
              </a:extLst>
            </p:cNvPr>
            <p:cNvSpPr>
              <a:spLocks noEditPoints="1"/>
            </p:cNvSpPr>
            <p:nvPr/>
          </p:nvSpPr>
          <p:spPr bwMode="auto">
            <a:xfrm>
              <a:off x="2559051" y="3148013"/>
              <a:ext cx="1588" cy="1587"/>
            </a:xfrm>
            <a:custGeom>
              <a:avLst/>
              <a:gdLst/>
              <a:ahLst/>
              <a:cxnLst>
                <a:cxn ang="0">
                  <a:pos x="0" y="0"/>
                </a:cxn>
                <a:cxn ang="0">
                  <a:pos x="1" y="0"/>
                </a:cxn>
                <a:cxn ang="0">
                  <a:pos x="0" y="0"/>
                </a:cxn>
                <a:cxn ang="0">
                  <a:pos x="0" y="0"/>
                </a:cxn>
                <a:cxn ang="0">
                  <a:pos x="0" y="0"/>
                </a:cxn>
              </a:cxnLst>
              <a:rect l="0" t="0" r="r" b="b"/>
              <a:pathLst>
                <a:path w="1">
                  <a:moveTo>
                    <a:pt x="0" y="0"/>
                  </a:moveTo>
                  <a:cubicBezTo>
                    <a:pt x="0" y="0"/>
                    <a:pt x="0" y="0"/>
                    <a:pt x="1" y="0"/>
                  </a:cubicBezTo>
                  <a:cubicBezTo>
                    <a:pt x="0" y="0"/>
                    <a:pt x="0" y="0"/>
                    <a:pt x="0" y="0"/>
                  </a:cubicBezTo>
                  <a:close/>
                  <a:moveTo>
                    <a:pt x="0" y="0"/>
                  </a:moveTo>
                  <a:cubicBezTo>
                    <a:pt x="0" y="0"/>
                    <a:pt x="0" y="0"/>
                    <a:pt x="0" y="0"/>
                  </a:cubicBezTo>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defTabSz="1828434" eaLnBrk="1" fontAlgn="auto" hangingPunct="1">
                <a:spcBef>
                  <a:spcPts val="0"/>
                </a:spcBef>
                <a:spcAft>
                  <a:spcPts val="0"/>
                </a:spcAft>
                <a:defRPr/>
              </a:pPr>
              <a:endParaRPr lang="en-US" sz="3600" kern="0" dirty="0">
                <a:solidFill>
                  <a:srgbClr val="445469"/>
                </a:solidFill>
                <a:latin typeface="Lato Light"/>
                <a:cs typeface="+mn-cs"/>
              </a:endParaRPr>
            </a:p>
          </p:txBody>
        </p:sp>
        <p:sp>
          <p:nvSpPr>
            <p:cNvPr id="12" name="Freeform 17">
              <a:extLst>
                <a:ext uri="{FF2B5EF4-FFF2-40B4-BE49-F238E27FC236}">
                  <a16:creationId xmlns:a16="http://schemas.microsoft.com/office/drawing/2014/main" id="{D36DFA38-477E-4619-9E0C-CE8B401FC6EB}"/>
                </a:ext>
              </a:extLst>
            </p:cNvPr>
            <p:cNvSpPr>
              <a:spLocks noEditPoints="1"/>
            </p:cNvSpPr>
            <p:nvPr/>
          </p:nvSpPr>
          <p:spPr bwMode="auto">
            <a:xfrm>
              <a:off x="2560638" y="3144838"/>
              <a:ext cx="1588" cy="3175"/>
            </a:xfrm>
            <a:custGeom>
              <a:avLst/>
              <a:gdLst/>
              <a:ahLst/>
              <a:cxnLst>
                <a:cxn ang="0">
                  <a:pos x="0" y="0"/>
                </a:cxn>
                <a:cxn ang="0">
                  <a:pos x="0" y="1"/>
                </a:cxn>
                <a:cxn ang="0">
                  <a:pos x="0" y="0"/>
                </a:cxn>
                <a:cxn ang="0">
                  <a:pos x="0" y="0"/>
                </a:cxn>
                <a:cxn ang="0">
                  <a:pos x="0" y="0"/>
                </a:cxn>
              </a:cxnLst>
              <a:rect l="0" t="0" r="r" b="b"/>
              <a:pathLst>
                <a:path h="1">
                  <a:moveTo>
                    <a:pt x="0" y="0"/>
                  </a:moveTo>
                  <a:cubicBezTo>
                    <a:pt x="0" y="0"/>
                    <a:pt x="0" y="1"/>
                    <a:pt x="0" y="1"/>
                  </a:cubicBezTo>
                  <a:cubicBezTo>
                    <a:pt x="0" y="1"/>
                    <a:pt x="0" y="0"/>
                    <a:pt x="0" y="0"/>
                  </a:cubicBezTo>
                  <a:close/>
                  <a:moveTo>
                    <a:pt x="0" y="0"/>
                  </a:moveTo>
                  <a:cubicBezTo>
                    <a:pt x="0" y="0"/>
                    <a:pt x="0" y="0"/>
                    <a:pt x="0" y="0"/>
                  </a:cubicBezTo>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defTabSz="1828434" eaLnBrk="1" fontAlgn="auto" hangingPunct="1">
                <a:spcBef>
                  <a:spcPts val="0"/>
                </a:spcBef>
                <a:spcAft>
                  <a:spcPts val="0"/>
                </a:spcAft>
                <a:defRPr/>
              </a:pPr>
              <a:endParaRPr lang="en-US" sz="3600" kern="0" dirty="0">
                <a:solidFill>
                  <a:srgbClr val="445469"/>
                </a:solidFill>
                <a:latin typeface="Lato Light"/>
                <a:cs typeface="+mn-cs"/>
              </a:endParaRPr>
            </a:p>
          </p:txBody>
        </p:sp>
        <p:sp>
          <p:nvSpPr>
            <p:cNvPr id="13" name="Freeform 18">
              <a:extLst>
                <a:ext uri="{FF2B5EF4-FFF2-40B4-BE49-F238E27FC236}">
                  <a16:creationId xmlns:a16="http://schemas.microsoft.com/office/drawing/2014/main" id="{A2F58285-3FE7-4BB0-B088-7A510A3042A2}"/>
                </a:ext>
              </a:extLst>
            </p:cNvPr>
            <p:cNvSpPr>
              <a:spLocks noEditPoints="1"/>
            </p:cNvSpPr>
            <p:nvPr/>
          </p:nvSpPr>
          <p:spPr bwMode="auto">
            <a:xfrm>
              <a:off x="-35863" y="-9535649"/>
              <a:ext cx="3840163" cy="2892424"/>
            </a:xfrm>
            <a:custGeom>
              <a:avLst/>
              <a:gdLst/>
              <a:ahLst/>
              <a:cxnLst>
                <a:cxn ang="0">
                  <a:pos x="1000" y="335"/>
                </a:cxn>
                <a:cxn ang="0">
                  <a:pos x="1130" y="44"/>
                </a:cxn>
                <a:cxn ang="0">
                  <a:pos x="892" y="91"/>
                </a:cxn>
                <a:cxn ang="0">
                  <a:pos x="664" y="57"/>
                </a:cxn>
                <a:cxn ang="0">
                  <a:pos x="807" y="343"/>
                </a:cxn>
                <a:cxn ang="0">
                  <a:pos x="822" y="1394"/>
                </a:cxn>
                <a:cxn ang="0">
                  <a:pos x="1000" y="335"/>
                </a:cxn>
                <a:cxn ang="0">
                  <a:pos x="1098" y="988"/>
                </a:cxn>
                <a:cxn ang="0">
                  <a:pos x="1052" y="1069"/>
                </a:cxn>
                <a:cxn ang="0">
                  <a:pos x="957" y="1102"/>
                </a:cxn>
                <a:cxn ang="0">
                  <a:pos x="957" y="1138"/>
                </a:cxn>
                <a:cxn ang="0">
                  <a:pos x="946" y="1163"/>
                </a:cxn>
                <a:cxn ang="0">
                  <a:pos x="910" y="1168"/>
                </a:cxn>
                <a:cxn ang="0">
                  <a:pos x="890" y="1138"/>
                </a:cxn>
                <a:cxn ang="0">
                  <a:pos x="890" y="1099"/>
                </a:cxn>
                <a:cxn ang="0">
                  <a:pos x="873" y="1095"/>
                </a:cxn>
                <a:cxn ang="0">
                  <a:pos x="792" y="1045"/>
                </a:cxn>
                <a:cxn ang="0">
                  <a:pos x="766" y="1003"/>
                </a:cxn>
                <a:cxn ang="0">
                  <a:pos x="762" y="991"/>
                </a:cxn>
                <a:cxn ang="0">
                  <a:pos x="759" y="979"/>
                </a:cxn>
                <a:cxn ang="0">
                  <a:pos x="763" y="961"/>
                </a:cxn>
                <a:cxn ang="0">
                  <a:pos x="796" y="943"/>
                </a:cxn>
                <a:cxn ang="0">
                  <a:pos x="825" y="966"/>
                </a:cxn>
                <a:cxn ang="0">
                  <a:pos x="828" y="977"/>
                </a:cxn>
                <a:cxn ang="0">
                  <a:pos x="833" y="988"/>
                </a:cxn>
                <a:cxn ang="0">
                  <a:pos x="848" y="1007"/>
                </a:cxn>
                <a:cxn ang="0">
                  <a:pos x="890" y="1030"/>
                </a:cxn>
                <a:cxn ang="0">
                  <a:pos x="890" y="898"/>
                </a:cxn>
                <a:cxn ang="0">
                  <a:pos x="803" y="860"/>
                </a:cxn>
                <a:cxn ang="0">
                  <a:pos x="773" y="824"/>
                </a:cxn>
                <a:cxn ang="0">
                  <a:pos x="763" y="776"/>
                </a:cxn>
                <a:cxn ang="0">
                  <a:pos x="773" y="728"/>
                </a:cxn>
                <a:cxn ang="0">
                  <a:pos x="800" y="690"/>
                </a:cxn>
                <a:cxn ang="0">
                  <a:pos x="890" y="650"/>
                </a:cxn>
                <a:cxn ang="0">
                  <a:pos x="890" y="613"/>
                </a:cxn>
                <a:cxn ang="0">
                  <a:pos x="902" y="588"/>
                </a:cxn>
                <a:cxn ang="0">
                  <a:pos x="938" y="583"/>
                </a:cxn>
                <a:cxn ang="0">
                  <a:pos x="957" y="613"/>
                </a:cxn>
                <a:cxn ang="0">
                  <a:pos x="957" y="650"/>
                </a:cxn>
                <a:cxn ang="0">
                  <a:pos x="970" y="652"/>
                </a:cxn>
                <a:cxn ang="0">
                  <a:pos x="1058" y="694"/>
                </a:cxn>
                <a:cxn ang="0">
                  <a:pos x="1085" y="733"/>
                </a:cxn>
                <a:cxn ang="0">
                  <a:pos x="1089" y="745"/>
                </a:cxn>
                <a:cxn ang="0">
                  <a:pos x="1092" y="757"/>
                </a:cxn>
                <a:cxn ang="0">
                  <a:pos x="1090" y="776"/>
                </a:cxn>
                <a:cxn ang="0">
                  <a:pos x="1058" y="795"/>
                </a:cxn>
                <a:cxn ang="0">
                  <a:pos x="1028" y="774"/>
                </a:cxn>
                <a:cxn ang="0">
                  <a:pos x="1025" y="763"/>
                </a:cxn>
                <a:cxn ang="0">
                  <a:pos x="1019" y="752"/>
                </a:cxn>
                <a:cxn ang="0">
                  <a:pos x="1003" y="736"/>
                </a:cxn>
                <a:cxn ang="0">
                  <a:pos x="957" y="718"/>
                </a:cxn>
                <a:cxn ang="0">
                  <a:pos x="957" y="844"/>
                </a:cxn>
                <a:cxn ang="0">
                  <a:pos x="1015" y="861"/>
                </a:cxn>
                <a:cxn ang="0">
                  <a:pos x="1084" y="916"/>
                </a:cxn>
                <a:cxn ang="0">
                  <a:pos x="1084" y="916"/>
                </a:cxn>
                <a:cxn ang="0">
                  <a:pos x="1084" y="916"/>
                </a:cxn>
                <a:cxn ang="0">
                  <a:pos x="1098" y="988"/>
                </a:cxn>
                <a:cxn ang="0">
                  <a:pos x="1098" y="988"/>
                </a:cxn>
                <a:cxn ang="0">
                  <a:pos x="1098" y="988"/>
                </a:cxn>
              </a:cxnLst>
              <a:rect l="0" t="0" r="r" b="b"/>
              <a:pathLst>
                <a:path w="1960" h="1477">
                  <a:moveTo>
                    <a:pt x="1000" y="335"/>
                  </a:moveTo>
                  <a:cubicBezTo>
                    <a:pt x="1104" y="248"/>
                    <a:pt x="1173" y="53"/>
                    <a:pt x="1130" y="44"/>
                  </a:cubicBezTo>
                  <a:cubicBezTo>
                    <a:pt x="1074" y="33"/>
                    <a:pt x="951" y="83"/>
                    <a:pt x="892" y="91"/>
                  </a:cubicBezTo>
                  <a:cubicBezTo>
                    <a:pt x="808" y="102"/>
                    <a:pt x="716" y="0"/>
                    <a:pt x="664" y="57"/>
                  </a:cubicBezTo>
                  <a:cubicBezTo>
                    <a:pt x="623" y="103"/>
                    <a:pt x="694" y="270"/>
                    <a:pt x="807" y="343"/>
                  </a:cubicBezTo>
                  <a:cubicBezTo>
                    <a:pt x="472" y="507"/>
                    <a:pt x="0" y="1334"/>
                    <a:pt x="822" y="1394"/>
                  </a:cubicBezTo>
                  <a:cubicBezTo>
                    <a:pt x="1960" y="1477"/>
                    <a:pt x="1390" y="496"/>
                    <a:pt x="1000" y="335"/>
                  </a:cubicBezTo>
                  <a:close/>
                  <a:moveTo>
                    <a:pt x="1098" y="988"/>
                  </a:moveTo>
                  <a:cubicBezTo>
                    <a:pt x="1094" y="1020"/>
                    <a:pt x="1077" y="1049"/>
                    <a:pt x="1052" y="1069"/>
                  </a:cubicBezTo>
                  <a:cubicBezTo>
                    <a:pt x="1025" y="1090"/>
                    <a:pt x="991" y="1099"/>
                    <a:pt x="957" y="1102"/>
                  </a:cubicBezTo>
                  <a:cubicBezTo>
                    <a:pt x="957" y="1138"/>
                    <a:pt x="957" y="1138"/>
                    <a:pt x="957" y="1138"/>
                  </a:cubicBezTo>
                  <a:cubicBezTo>
                    <a:pt x="957" y="1147"/>
                    <a:pt x="953" y="1156"/>
                    <a:pt x="946" y="1163"/>
                  </a:cubicBezTo>
                  <a:cubicBezTo>
                    <a:pt x="936" y="1171"/>
                    <a:pt x="922" y="1174"/>
                    <a:pt x="910" y="1168"/>
                  </a:cubicBezTo>
                  <a:cubicBezTo>
                    <a:pt x="898" y="1163"/>
                    <a:pt x="890" y="1151"/>
                    <a:pt x="890" y="1138"/>
                  </a:cubicBezTo>
                  <a:cubicBezTo>
                    <a:pt x="890" y="1099"/>
                    <a:pt x="890" y="1099"/>
                    <a:pt x="890" y="1099"/>
                  </a:cubicBezTo>
                  <a:cubicBezTo>
                    <a:pt x="885" y="1098"/>
                    <a:pt x="879" y="1096"/>
                    <a:pt x="873" y="1095"/>
                  </a:cubicBezTo>
                  <a:cubicBezTo>
                    <a:pt x="842" y="1086"/>
                    <a:pt x="813" y="1069"/>
                    <a:pt x="792" y="1045"/>
                  </a:cubicBezTo>
                  <a:cubicBezTo>
                    <a:pt x="781" y="1032"/>
                    <a:pt x="772" y="1018"/>
                    <a:pt x="766" y="1003"/>
                  </a:cubicBezTo>
                  <a:cubicBezTo>
                    <a:pt x="765" y="999"/>
                    <a:pt x="763" y="995"/>
                    <a:pt x="762" y="991"/>
                  </a:cubicBezTo>
                  <a:cubicBezTo>
                    <a:pt x="761" y="987"/>
                    <a:pt x="760" y="983"/>
                    <a:pt x="759" y="979"/>
                  </a:cubicBezTo>
                  <a:cubicBezTo>
                    <a:pt x="759" y="973"/>
                    <a:pt x="760" y="966"/>
                    <a:pt x="763" y="961"/>
                  </a:cubicBezTo>
                  <a:cubicBezTo>
                    <a:pt x="769" y="949"/>
                    <a:pt x="782" y="942"/>
                    <a:pt x="796" y="943"/>
                  </a:cubicBezTo>
                  <a:cubicBezTo>
                    <a:pt x="809" y="944"/>
                    <a:pt x="820" y="953"/>
                    <a:pt x="825" y="966"/>
                  </a:cubicBezTo>
                  <a:cubicBezTo>
                    <a:pt x="826" y="969"/>
                    <a:pt x="827" y="973"/>
                    <a:pt x="828" y="977"/>
                  </a:cubicBezTo>
                  <a:cubicBezTo>
                    <a:pt x="830" y="981"/>
                    <a:pt x="831" y="985"/>
                    <a:pt x="833" y="988"/>
                  </a:cubicBezTo>
                  <a:cubicBezTo>
                    <a:pt x="837" y="995"/>
                    <a:pt x="842" y="1001"/>
                    <a:pt x="848" y="1007"/>
                  </a:cubicBezTo>
                  <a:cubicBezTo>
                    <a:pt x="860" y="1018"/>
                    <a:pt x="875" y="1026"/>
                    <a:pt x="890" y="1030"/>
                  </a:cubicBezTo>
                  <a:cubicBezTo>
                    <a:pt x="890" y="898"/>
                    <a:pt x="890" y="898"/>
                    <a:pt x="890" y="898"/>
                  </a:cubicBezTo>
                  <a:cubicBezTo>
                    <a:pt x="860" y="890"/>
                    <a:pt x="828" y="880"/>
                    <a:pt x="803" y="860"/>
                  </a:cubicBezTo>
                  <a:cubicBezTo>
                    <a:pt x="790" y="850"/>
                    <a:pt x="780" y="838"/>
                    <a:pt x="773" y="824"/>
                  </a:cubicBezTo>
                  <a:cubicBezTo>
                    <a:pt x="766" y="809"/>
                    <a:pt x="763" y="793"/>
                    <a:pt x="763" y="776"/>
                  </a:cubicBezTo>
                  <a:cubicBezTo>
                    <a:pt x="763" y="760"/>
                    <a:pt x="766" y="743"/>
                    <a:pt x="773" y="728"/>
                  </a:cubicBezTo>
                  <a:cubicBezTo>
                    <a:pt x="779" y="714"/>
                    <a:pt x="789" y="701"/>
                    <a:pt x="800" y="690"/>
                  </a:cubicBezTo>
                  <a:cubicBezTo>
                    <a:pt x="825" y="668"/>
                    <a:pt x="858" y="655"/>
                    <a:pt x="890" y="650"/>
                  </a:cubicBezTo>
                  <a:cubicBezTo>
                    <a:pt x="890" y="613"/>
                    <a:pt x="890" y="613"/>
                    <a:pt x="890" y="613"/>
                  </a:cubicBezTo>
                  <a:cubicBezTo>
                    <a:pt x="890" y="604"/>
                    <a:pt x="895" y="595"/>
                    <a:pt x="902" y="588"/>
                  </a:cubicBezTo>
                  <a:cubicBezTo>
                    <a:pt x="912" y="580"/>
                    <a:pt x="926" y="577"/>
                    <a:pt x="938" y="583"/>
                  </a:cubicBezTo>
                  <a:cubicBezTo>
                    <a:pt x="950" y="588"/>
                    <a:pt x="957" y="600"/>
                    <a:pt x="957" y="613"/>
                  </a:cubicBezTo>
                  <a:cubicBezTo>
                    <a:pt x="957" y="650"/>
                    <a:pt x="957" y="650"/>
                    <a:pt x="957" y="650"/>
                  </a:cubicBezTo>
                  <a:cubicBezTo>
                    <a:pt x="962" y="651"/>
                    <a:pt x="966" y="651"/>
                    <a:pt x="970" y="652"/>
                  </a:cubicBezTo>
                  <a:cubicBezTo>
                    <a:pt x="1003" y="658"/>
                    <a:pt x="1034" y="671"/>
                    <a:pt x="1058" y="694"/>
                  </a:cubicBezTo>
                  <a:cubicBezTo>
                    <a:pt x="1069" y="705"/>
                    <a:pt x="1078" y="719"/>
                    <a:pt x="1085" y="733"/>
                  </a:cubicBezTo>
                  <a:cubicBezTo>
                    <a:pt x="1086" y="737"/>
                    <a:pt x="1088" y="741"/>
                    <a:pt x="1089" y="745"/>
                  </a:cubicBezTo>
                  <a:cubicBezTo>
                    <a:pt x="1091" y="749"/>
                    <a:pt x="1092" y="753"/>
                    <a:pt x="1092" y="757"/>
                  </a:cubicBezTo>
                  <a:cubicBezTo>
                    <a:pt x="1093" y="763"/>
                    <a:pt x="1092" y="770"/>
                    <a:pt x="1090" y="776"/>
                  </a:cubicBezTo>
                  <a:cubicBezTo>
                    <a:pt x="1084" y="788"/>
                    <a:pt x="1071" y="796"/>
                    <a:pt x="1058" y="795"/>
                  </a:cubicBezTo>
                  <a:cubicBezTo>
                    <a:pt x="1045" y="795"/>
                    <a:pt x="1033" y="786"/>
                    <a:pt x="1028" y="774"/>
                  </a:cubicBezTo>
                  <a:cubicBezTo>
                    <a:pt x="1027" y="770"/>
                    <a:pt x="1026" y="766"/>
                    <a:pt x="1025" y="763"/>
                  </a:cubicBezTo>
                  <a:cubicBezTo>
                    <a:pt x="1023" y="759"/>
                    <a:pt x="1021" y="756"/>
                    <a:pt x="1019" y="752"/>
                  </a:cubicBezTo>
                  <a:cubicBezTo>
                    <a:pt x="1015" y="746"/>
                    <a:pt x="1010" y="740"/>
                    <a:pt x="1003" y="736"/>
                  </a:cubicBezTo>
                  <a:cubicBezTo>
                    <a:pt x="990" y="726"/>
                    <a:pt x="974" y="721"/>
                    <a:pt x="957" y="718"/>
                  </a:cubicBezTo>
                  <a:cubicBezTo>
                    <a:pt x="957" y="844"/>
                    <a:pt x="957" y="844"/>
                    <a:pt x="957" y="844"/>
                  </a:cubicBezTo>
                  <a:cubicBezTo>
                    <a:pt x="977" y="849"/>
                    <a:pt x="996" y="854"/>
                    <a:pt x="1015" y="861"/>
                  </a:cubicBezTo>
                  <a:cubicBezTo>
                    <a:pt x="1043" y="872"/>
                    <a:pt x="1069" y="889"/>
                    <a:pt x="1084" y="916"/>
                  </a:cubicBezTo>
                  <a:cubicBezTo>
                    <a:pt x="1082" y="912"/>
                    <a:pt x="1080" y="908"/>
                    <a:pt x="1084" y="916"/>
                  </a:cubicBezTo>
                  <a:cubicBezTo>
                    <a:pt x="1089" y="924"/>
                    <a:pt x="1087" y="920"/>
                    <a:pt x="1084" y="916"/>
                  </a:cubicBezTo>
                  <a:cubicBezTo>
                    <a:pt x="1097" y="938"/>
                    <a:pt x="1101" y="963"/>
                    <a:pt x="1098" y="988"/>
                  </a:cubicBezTo>
                  <a:close/>
                  <a:moveTo>
                    <a:pt x="1098" y="988"/>
                  </a:moveTo>
                  <a:cubicBezTo>
                    <a:pt x="1098" y="988"/>
                    <a:pt x="1098" y="988"/>
                    <a:pt x="1098" y="988"/>
                  </a:cubicBezTo>
                </a:path>
              </a:pathLst>
            </a:custGeom>
            <a:solidFill>
              <a:srgbClr val="95C94E"/>
            </a:solid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defTabSz="1828434" eaLnBrk="1" fontAlgn="auto" hangingPunct="1">
                <a:spcBef>
                  <a:spcPts val="0"/>
                </a:spcBef>
                <a:spcAft>
                  <a:spcPts val="0"/>
                </a:spcAft>
                <a:defRPr/>
              </a:pPr>
              <a:endParaRPr lang="en-US" sz="3600" kern="0" dirty="0">
                <a:solidFill>
                  <a:srgbClr val="445469"/>
                </a:solidFill>
                <a:latin typeface="Lato Light"/>
                <a:cs typeface="+mn-cs"/>
              </a:endParaRPr>
            </a:p>
          </p:txBody>
        </p:sp>
        <p:sp>
          <p:nvSpPr>
            <p:cNvPr id="14" name="Freeform 19">
              <a:extLst>
                <a:ext uri="{FF2B5EF4-FFF2-40B4-BE49-F238E27FC236}">
                  <a16:creationId xmlns:a16="http://schemas.microsoft.com/office/drawing/2014/main" id="{8FC9E35D-584C-44EB-A517-F25F5924E0F0}"/>
                </a:ext>
              </a:extLst>
            </p:cNvPr>
            <p:cNvSpPr>
              <a:spLocks noEditPoints="1"/>
            </p:cNvSpPr>
            <p:nvPr/>
          </p:nvSpPr>
          <p:spPr bwMode="auto">
            <a:xfrm>
              <a:off x="2559051" y="3149600"/>
              <a:ext cx="1588" cy="1587"/>
            </a:xfrm>
            <a:custGeom>
              <a:avLst/>
              <a:gdLst/>
              <a:ahLst/>
              <a:cxnLst>
                <a:cxn ang="0">
                  <a:pos x="0" y="0"/>
                </a:cxn>
                <a:cxn ang="0">
                  <a:pos x="0" y="1"/>
                </a:cxn>
                <a:cxn ang="0">
                  <a:pos x="0" y="0"/>
                </a:cxn>
                <a:cxn ang="0">
                  <a:pos x="0" y="0"/>
                </a:cxn>
                <a:cxn ang="0">
                  <a:pos x="0" y="0"/>
                </a:cxn>
              </a:cxnLst>
              <a:rect l="0" t="0" r="r" b="b"/>
              <a:pathLst>
                <a:path h="1">
                  <a:moveTo>
                    <a:pt x="0" y="0"/>
                  </a:moveTo>
                  <a:cubicBezTo>
                    <a:pt x="0" y="0"/>
                    <a:pt x="0" y="1"/>
                    <a:pt x="0" y="1"/>
                  </a:cubicBezTo>
                  <a:cubicBezTo>
                    <a:pt x="0" y="1"/>
                    <a:pt x="0" y="0"/>
                    <a:pt x="0" y="0"/>
                  </a:cubicBezTo>
                  <a:close/>
                  <a:moveTo>
                    <a:pt x="0" y="0"/>
                  </a:moveTo>
                  <a:cubicBezTo>
                    <a:pt x="0" y="0"/>
                    <a:pt x="0" y="0"/>
                    <a:pt x="0" y="0"/>
                  </a:cubicBezTo>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defTabSz="1828434" eaLnBrk="1" fontAlgn="auto" hangingPunct="1">
                <a:spcBef>
                  <a:spcPts val="0"/>
                </a:spcBef>
                <a:spcAft>
                  <a:spcPts val="0"/>
                </a:spcAft>
                <a:defRPr/>
              </a:pPr>
              <a:endParaRPr lang="en-US" sz="3600" kern="0" dirty="0">
                <a:solidFill>
                  <a:srgbClr val="445469"/>
                </a:solidFill>
                <a:latin typeface="Lato Light"/>
                <a:cs typeface="+mn-cs"/>
              </a:endParaRPr>
            </a:p>
          </p:txBody>
        </p:sp>
      </p:grpSp>
    </p:spTree>
    <p:extLst>
      <p:ext uri="{BB962C8B-B14F-4D97-AF65-F5344CB8AC3E}">
        <p14:creationId xmlns:p14="http://schemas.microsoft.com/office/powerpoint/2010/main" val="854856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9261</TotalTime>
  <Words>1307</Words>
  <Application>Microsoft Office PowerPoint</Application>
  <PresentationFormat>Widescreen</PresentationFormat>
  <Paragraphs>136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Lato Light</vt:lpstr>
      <vt:lpstr>Trade Gothic LT Std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Serna, Francisco</cp:lastModifiedBy>
  <cp:revision>16</cp:revision>
  <dcterms:created xsi:type="dcterms:W3CDTF">2020-03-20T15:51:18Z</dcterms:created>
  <dcterms:modified xsi:type="dcterms:W3CDTF">2022-09-22T15:32:18Z</dcterms:modified>
</cp:coreProperties>
</file>